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handoutMasterIdLst>
    <p:handoutMasterId r:id="rId42"/>
  </p:handoutMasterIdLst>
  <p:sldIdLst>
    <p:sldId id="2147482836" r:id="rId3"/>
    <p:sldId id="2147482890" r:id="rId4"/>
    <p:sldId id="258" r:id="rId5"/>
    <p:sldId id="269" r:id="rId6"/>
    <p:sldId id="363" r:id="rId7"/>
    <p:sldId id="263" r:id="rId8"/>
    <p:sldId id="2147482842" r:id="rId9"/>
    <p:sldId id="362" r:id="rId10"/>
    <p:sldId id="2147482843" r:id="rId11"/>
    <p:sldId id="2147482844" r:id="rId12"/>
    <p:sldId id="2147482845" r:id="rId13"/>
    <p:sldId id="2147482846" r:id="rId14"/>
    <p:sldId id="2147482847" r:id="rId15"/>
    <p:sldId id="2147482891" r:id="rId16"/>
    <p:sldId id="2147482848" r:id="rId17"/>
    <p:sldId id="2147482849" r:id="rId18"/>
    <p:sldId id="2147482850" r:id="rId19"/>
    <p:sldId id="2147482852" r:id="rId20"/>
    <p:sldId id="2147482851" r:id="rId21"/>
    <p:sldId id="2147482853" r:id="rId22"/>
    <p:sldId id="2147482854" r:id="rId23"/>
    <p:sldId id="340" r:id="rId24"/>
    <p:sldId id="2147482892" r:id="rId25"/>
    <p:sldId id="352" r:id="rId26"/>
    <p:sldId id="354" r:id="rId27"/>
    <p:sldId id="353" r:id="rId28"/>
    <p:sldId id="355" r:id="rId29"/>
    <p:sldId id="2147482855" r:id="rId30"/>
    <p:sldId id="2147482856" r:id="rId31"/>
    <p:sldId id="2147482858" r:id="rId32"/>
    <p:sldId id="2147482893" r:id="rId33"/>
    <p:sldId id="2147482894" r:id="rId34"/>
    <p:sldId id="2147482884" r:id="rId35"/>
    <p:sldId id="2147482886" r:id="rId36"/>
    <p:sldId id="2147482889" r:id="rId37"/>
    <p:sldId id="2147482887" r:id="rId38"/>
    <p:sldId id="2147482888" r:id="rId39"/>
    <p:sldId id="284" r:id="rId4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147482836"/>
          </p14:sldIdLst>
        </p14:section>
        <p14:section name="Live-Session-SPA" id="{B9C86BE3-CCD5-495F-8E27-EB498F132A85}">
          <p14:sldIdLst>
            <p14:sldId id="2147482890"/>
          </p14:sldIdLst>
        </p14:section>
        <p14:section name="Overview" id="{3CAE196B-5A6C-4D22-A2AD-1CDB052C40B7}">
          <p14:sldIdLst/>
        </p14:section>
        <p14:section name="Content" id="{660B4914-61C5-4613-82D6-881ED96EA14E}">
          <p14:sldIdLst>
            <p14:sldId id="258"/>
            <p14:sldId id="269"/>
            <p14:sldId id="363"/>
            <p14:sldId id="263"/>
            <p14:sldId id="2147482842"/>
            <p14:sldId id="362"/>
            <p14:sldId id="2147482843"/>
            <p14:sldId id="2147482844"/>
            <p14:sldId id="2147482845"/>
            <p14:sldId id="2147482846"/>
            <p14:sldId id="2147482847"/>
            <p14:sldId id="2147482891"/>
            <p14:sldId id="2147482848"/>
            <p14:sldId id="2147482849"/>
            <p14:sldId id="2147482850"/>
            <p14:sldId id="2147482852"/>
            <p14:sldId id="2147482851"/>
            <p14:sldId id="2147482853"/>
            <p14:sldId id="2147482854"/>
            <p14:sldId id="340"/>
            <p14:sldId id="2147482892"/>
            <p14:sldId id="352"/>
            <p14:sldId id="354"/>
            <p14:sldId id="353"/>
            <p14:sldId id="355"/>
            <p14:sldId id="2147482855"/>
            <p14:sldId id="2147482856"/>
            <p14:sldId id="2147482858"/>
            <p14:sldId id="2147482893"/>
            <p14:sldId id="2147482894"/>
            <p14:sldId id="2147482884"/>
            <p14:sldId id="2147482886"/>
            <p14:sldId id="2147482889"/>
            <p14:sldId id="2147482887"/>
            <p14:sldId id="2147482888"/>
          </p14:sldIdLst>
        </p14:section>
        <p14:section name="Thank you" id="{18039BEC-4E63-4173-80E5-4B32294302B2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B73632-6CE1-F5AC-1EEB-9FB25C076E5B}" name="Matt Gotteiner" initials="MG" userId="S::magottei@microsoft.com::44e5f686-35a1-4e2c-9ff3-7b6adafcd3c3" providerId="AD"/>
  <p188:author id="{C8638F61-D788-0416-058F-1806F657B844}" name="Gwyneth Peña-Siguenza" initials="GP" userId="S::gwynethp@microsoft.com::42e4cf84-09c2-4e31-8cfe-799f11230782" providerId="AD"/>
  <p188:author id="{526DF9A2-33C5-A206-06EC-FB815EEEF4C6}" name="Pamela Fox" initials="PF" userId="S::pamelafox@microsoft.com::05c421f6-d446-4f2a-8ee0-1060b47b154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FFFDD9"/>
    <a:srgbClr val="ECE67B"/>
    <a:srgbClr val="AB93C3"/>
    <a:srgbClr val="997DB6"/>
    <a:srgbClr val="9689B5"/>
    <a:srgbClr val="745FAC"/>
    <a:srgbClr val="574C9C"/>
    <a:srgbClr val="382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44F8D-03E6-4FDC-A5E4-379AC70DB558}" v="5" dt="2025-03-26T13:08:19.322"/>
    <p1510:client id="{37063D1F-097A-43CF-9E3C-41DA06F0BD1B}" v="6" dt="2025-03-26T13:34:06.999"/>
    <p1510:client id="{67949B38-F792-4606-87B8-C1D5F1C7C41D}" v="8" dt="2025-03-26T13:24:30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53"/>
    <p:restoredTop sz="94645"/>
  </p:normalViewPr>
  <p:slideViewPr>
    <p:cSldViewPr snapToGrid="0">
      <p:cViewPr varScale="1">
        <p:scale>
          <a:sx n="60" d="100"/>
          <a:sy n="60" d="100"/>
        </p:scale>
        <p:origin x="176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yneth Pena" userId="44cc1f8ab856a05a" providerId="Windows Live" clId="Web-{2DF44F8D-03E6-4FDC-A5E4-379AC70DB558}"/>
    <pc:docChg chg="addSld delSld modSection">
      <pc:chgData name="Gwyneth Pena" userId="44cc1f8ab856a05a" providerId="Windows Live" clId="Web-{2DF44F8D-03E6-4FDC-A5E4-379AC70DB558}" dt="2025-03-26T13:08:19.322" v="4"/>
      <pc:docMkLst>
        <pc:docMk/>
      </pc:docMkLst>
      <pc:sldChg chg="del">
        <pc:chgData name="Gwyneth Pena" userId="44cc1f8ab856a05a" providerId="Windows Live" clId="Web-{2DF44F8D-03E6-4FDC-A5E4-379AC70DB558}" dt="2025-03-26T13:08:19.322" v="4"/>
        <pc:sldMkLst>
          <pc:docMk/>
          <pc:sldMk cId="1131349154" sldId="271"/>
        </pc:sldMkLst>
      </pc:sldChg>
      <pc:sldChg chg="add">
        <pc:chgData name="Gwyneth Pena" userId="44cc1f8ab856a05a" providerId="Windows Live" clId="Web-{2DF44F8D-03E6-4FDC-A5E4-379AC70DB558}" dt="2025-03-26T13:02:41.557" v="1"/>
        <pc:sldMkLst>
          <pc:docMk/>
          <pc:sldMk cId="1581328704" sldId="284"/>
        </pc:sldMkLst>
      </pc:sldChg>
      <pc:sldChg chg="del">
        <pc:chgData name="Gwyneth Pena" userId="44cc1f8ab856a05a" providerId="Windows Live" clId="Web-{2DF44F8D-03E6-4FDC-A5E4-379AC70DB558}" dt="2025-03-26T13:08:18.088" v="3"/>
        <pc:sldMkLst>
          <pc:docMk/>
          <pc:sldMk cId="131812030" sldId="312"/>
        </pc:sldMkLst>
      </pc:sldChg>
      <pc:sldChg chg="del">
        <pc:chgData name="Gwyneth Pena" userId="44cc1f8ab856a05a" providerId="Windows Live" clId="Web-{2DF44F8D-03E6-4FDC-A5E4-379AC70DB558}" dt="2025-03-26T13:08:14.104" v="2"/>
        <pc:sldMkLst>
          <pc:docMk/>
          <pc:sldMk cId="1960596752" sldId="2147482838"/>
        </pc:sldMkLst>
      </pc:sldChg>
      <pc:sldChg chg="add">
        <pc:chgData name="Gwyneth Pena" userId="44cc1f8ab856a05a" providerId="Windows Live" clId="Web-{2DF44F8D-03E6-4FDC-A5E4-379AC70DB558}" dt="2025-03-26T13:02:21.323" v="0"/>
        <pc:sldMkLst>
          <pc:docMk/>
          <pc:sldMk cId="3600942021" sldId="2147482890"/>
        </pc:sldMkLst>
      </pc:sldChg>
    </pc:docChg>
  </pc:docChgLst>
  <pc:docChgLst>
    <pc:chgData name="Gwyneth Pena" userId="44cc1f8ab856a05a" providerId="LiveId" clId="{0D522127-9AE5-AC45-8EFC-34F66FEF0A2C}"/>
    <pc:docChg chg="modSld">
      <pc:chgData name="Gwyneth Pena" userId="44cc1f8ab856a05a" providerId="LiveId" clId="{0D522127-9AE5-AC45-8EFC-34F66FEF0A2C}" dt="2025-03-19T22:02:49.256" v="8"/>
      <pc:docMkLst>
        <pc:docMk/>
      </pc:docMkLst>
      <pc:sldChg chg="modSp">
        <pc:chgData name="Gwyneth Pena" userId="44cc1f8ab856a05a" providerId="LiveId" clId="{0D522127-9AE5-AC45-8EFC-34F66FEF0A2C}" dt="2025-03-19T22:02:49.256" v="8"/>
        <pc:sldMkLst>
          <pc:docMk/>
          <pc:sldMk cId="1131349154" sldId="271"/>
        </pc:sldMkLst>
        <pc:spChg chg="mod">
          <ac:chgData name="Gwyneth Pena" userId="44cc1f8ab856a05a" providerId="LiveId" clId="{0D522127-9AE5-AC45-8EFC-34F66FEF0A2C}" dt="2025-03-19T22:02:49.256" v="8"/>
          <ac:spMkLst>
            <pc:docMk/>
            <pc:sldMk cId="1131349154" sldId="271"/>
            <ac:spMk id="9" creationId="{1E29C31F-3FC1-1DBF-9456-9A997FADD4C6}"/>
          </ac:spMkLst>
        </pc:spChg>
      </pc:sldChg>
      <pc:sldChg chg="addSp modSp mod">
        <pc:chgData name="Gwyneth Pena" userId="44cc1f8ab856a05a" providerId="LiveId" clId="{0D522127-9AE5-AC45-8EFC-34F66FEF0A2C}" dt="2025-03-19T21:46:30.895" v="7" actId="404"/>
        <pc:sldMkLst>
          <pc:docMk/>
          <pc:sldMk cId="4001757500" sldId="355"/>
        </pc:sldMkLst>
        <pc:spChg chg="add mod">
          <ac:chgData name="Gwyneth Pena" userId="44cc1f8ab856a05a" providerId="LiveId" clId="{0D522127-9AE5-AC45-8EFC-34F66FEF0A2C}" dt="2025-03-19T21:46:30.895" v="7" actId="404"/>
          <ac:spMkLst>
            <pc:docMk/>
            <pc:sldMk cId="4001757500" sldId="355"/>
            <ac:spMk id="5" creationId="{2F53CDAE-84A8-7F55-4BF4-79EEBDEA3312}"/>
          </ac:spMkLst>
        </pc:spChg>
        <pc:spChg chg="mod">
          <ac:chgData name="Gwyneth Pena" userId="44cc1f8ab856a05a" providerId="LiveId" clId="{0D522127-9AE5-AC45-8EFC-34F66FEF0A2C}" dt="2025-03-19T21:45:42.777" v="0" actId="1076"/>
          <ac:spMkLst>
            <pc:docMk/>
            <pc:sldMk cId="4001757500" sldId="355"/>
            <ac:spMk id="6" creationId="{A5457995-8623-961C-5E12-498432D3210A}"/>
          </ac:spMkLst>
        </pc:spChg>
      </pc:sldChg>
    </pc:docChg>
  </pc:docChgLst>
  <pc:docChgLst>
    <pc:chgData name="Gwyneth Pena" userId="44cc1f8ab856a05a" providerId="Windows Live" clId="Web-{37063D1F-097A-43CF-9E3C-41DA06F0BD1B}"/>
    <pc:docChg chg="modSld">
      <pc:chgData name="Gwyneth Pena" userId="44cc1f8ab856a05a" providerId="Windows Live" clId="Web-{37063D1F-097A-43CF-9E3C-41DA06F0BD1B}" dt="2025-03-26T13:34:05.280" v="4" actId="20577"/>
      <pc:docMkLst>
        <pc:docMk/>
      </pc:docMkLst>
      <pc:sldChg chg="modSp">
        <pc:chgData name="Gwyneth Pena" userId="44cc1f8ab856a05a" providerId="Windows Live" clId="Web-{37063D1F-097A-43CF-9E3C-41DA06F0BD1B}" dt="2025-03-26T13:34:05.280" v="4" actId="20577"/>
        <pc:sldMkLst>
          <pc:docMk/>
          <pc:sldMk cId="2366346623" sldId="258"/>
        </pc:sldMkLst>
        <pc:spChg chg="mod">
          <ac:chgData name="Gwyneth Pena" userId="44cc1f8ab856a05a" providerId="Windows Live" clId="Web-{37063D1F-097A-43CF-9E3C-41DA06F0BD1B}" dt="2025-03-26T13:34:05.280" v="4" actId="20577"/>
          <ac:spMkLst>
            <pc:docMk/>
            <pc:sldMk cId="2366346623" sldId="258"/>
            <ac:spMk id="2" creationId="{2416F498-58FB-A77B-B566-A60C28CCADBC}"/>
          </ac:spMkLst>
        </pc:spChg>
        <pc:spChg chg="mod">
          <ac:chgData name="Gwyneth Pena" userId="44cc1f8ab856a05a" providerId="Windows Live" clId="Web-{37063D1F-097A-43CF-9E3C-41DA06F0BD1B}" dt="2025-03-26T13:34:02.014" v="1" actId="20577"/>
          <ac:spMkLst>
            <pc:docMk/>
            <pc:sldMk cId="2366346623" sldId="258"/>
            <ac:spMk id="4" creationId="{3F3F6DCF-3603-19EC-9B34-2D2871DE85F7}"/>
          </ac:spMkLst>
        </pc:spChg>
      </pc:sldChg>
    </pc:docChg>
  </pc:docChgLst>
  <pc:docChgLst>
    <pc:chgData name="Gwyneth Pena" userId="44cc1f8ab856a05a" providerId="Windows Live" clId="Web-{6306E18B-FBCD-4223-A539-970CD70D41D6}"/>
    <pc:docChg chg="modSld">
      <pc:chgData name="Gwyneth Pena" userId="44cc1f8ab856a05a" providerId="Windows Live" clId="Web-{6306E18B-FBCD-4223-A539-970CD70D41D6}" dt="2025-03-19T21:10:37.625" v="0" actId="20577"/>
      <pc:docMkLst>
        <pc:docMk/>
      </pc:docMkLst>
      <pc:sldChg chg="modSp">
        <pc:chgData name="Gwyneth Pena" userId="44cc1f8ab856a05a" providerId="Windows Live" clId="Web-{6306E18B-FBCD-4223-A539-970CD70D41D6}" dt="2025-03-19T21:10:37.625" v="0" actId="20577"/>
        <pc:sldMkLst>
          <pc:docMk/>
          <pc:sldMk cId="1632015697" sldId="354"/>
        </pc:sldMkLst>
        <pc:spChg chg="mod">
          <ac:chgData name="Gwyneth Pena" userId="44cc1f8ab856a05a" providerId="Windows Live" clId="Web-{6306E18B-FBCD-4223-A539-970CD70D41D6}" dt="2025-03-19T21:10:37.625" v="0" actId="20577"/>
          <ac:spMkLst>
            <pc:docMk/>
            <pc:sldMk cId="1632015697" sldId="354"/>
            <ac:spMk id="12" creationId="{C41DA08F-26D0-8635-08EF-A01B4B6128EB}"/>
          </ac:spMkLst>
        </pc:spChg>
      </pc:sldChg>
    </pc:docChg>
  </pc:docChgLst>
  <pc:docChgLst>
    <pc:chgData name="Gwyneth Pena" userId="44cc1f8ab856a05a" providerId="Windows Live" clId="Web-{67949B38-F792-4606-87B8-C1D5F1C7C41D}"/>
    <pc:docChg chg="modSld">
      <pc:chgData name="Gwyneth Pena" userId="44cc1f8ab856a05a" providerId="Windows Live" clId="Web-{67949B38-F792-4606-87B8-C1D5F1C7C41D}" dt="2025-03-26T13:24:30.173" v="7"/>
      <pc:docMkLst>
        <pc:docMk/>
      </pc:docMkLst>
      <pc:sldChg chg="addSp delSp modSp">
        <pc:chgData name="Gwyneth Pena" userId="44cc1f8ab856a05a" providerId="Windows Live" clId="Web-{67949B38-F792-4606-87B8-C1D5F1C7C41D}" dt="2025-03-26T13:24:30.173" v="7"/>
        <pc:sldMkLst>
          <pc:docMk/>
          <pc:sldMk cId="1581328704" sldId="284"/>
        </pc:sldMkLst>
        <pc:spChg chg="mod">
          <ac:chgData name="Gwyneth Pena" userId="44cc1f8ab856a05a" providerId="Windows Live" clId="Web-{67949B38-F792-4606-87B8-C1D5F1C7C41D}" dt="2025-03-26T13:24:22.001" v="5" actId="20577"/>
          <ac:spMkLst>
            <pc:docMk/>
            <pc:sldMk cId="1581328704" sldId="284"/>
            <ac:spMk id="2" creationId="{D7D348BA-C92C-087A-935B-72F151B2AC44}"/>
          </ac:spMkLst>
        </pc:spChg>
        <pc:spChg chg="add del mod">
          <ac:chgData name="Gwyneth Pena" userId="44cc1f8ab856a05a" providerId="Windows Live" clId="Web-{67949B38-F792-4606-87B8-C1D5F1C7C41D}" dt="2025-03-26T13:24:23.157" v="6"/>
          <ac:spMkLst>
            <pc:docMk/>
            <pc:sldMk cId="1581328704" sldId="284"/>
            <ac:spMk id="5" creationId="{4B6C1761-E72D-E414-38A3-DC395DCBC4EB}"/>
          </ac:spMkLst>
        </pc:spChg>
        <pc:spChg chg="del">
          <ac:chgData name="Gwyneth Pena" userId="44cc1f8ab856a05a" providerId="Windows Live" clId="Web-{67949B38-F792-4606-87B8-C1D5F1C7C41D}" dt="2025-03-26T13:24:11.875" v="1"/>
          <ac:spMkLst>
            <pc:docMk/>
            <pc:sldMk cId="1581328704" sldId="284"/>
            <ac:spMk id="6" creationId="{002CC686-3A8B-F5AD-1674-6FBA919868A7}"/>
          </ac:spMkLst>
        </pc:spChg>
        <pc:spChg chg="add">
          <ac:chgData name="Gwyneth Pena" userId="44cc1f8ab856a05a" providerId="Windows Live" clId="Web-{67949B38-F792-4606-87B8-C1D5F1C7C41D}" dt="2025-03-26T13:24:30.173" v="7"/>
          <ac:spMkLst>
            <pc:docMk/>
            <pc:sldMk cId="1581328704" sldId="284"/>
            <ac:spMk id="8" creationId="{002CC686-3A8B-F5AD-1674-6FBA919868A7}"/>
          </ac:spMkLst>
        </pc:spChg>
      </pc:sldChg>
      <pc:sldChg chg="modSp">
        <pc:chgData name="Gwyneth Pena" userId="44cc1f8ab856a05a" providerId="Windows Live" clId="Web-{67949B38-F792-4606-87B8-C1D5F1C7C41D}" dt="2025-03-26T13:20:03.576" v="0" actId="20577"/>
        <pc:sldMkLst>
          <pc:docMk/>
          <pc:sldMk cId="3600942021" sldId="2147482890"/>
        </pc:sldMkLst>
        <pc:spChg chg="mod">
          <ac:chgData name="Gwyneth Pena" userId="44cc1f8ab856a05a" providerId="Windows Live" clId="Web-{67949B38-F792-4606-87B8-C1D5F1C7C41D}" dt="2025-03-26T13:20:03.576" v="0" actId="20577"/>
          <ac:spMkLst>
            <pc:docMk/>
            <pc:sldMk cId="3600942021" sldId="2147482890"/>
            <ac:spMk id="8" creationId="{55F5DD8D-9E00-29CA-39EC-56EC8A57AD7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46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Patches, positional vectors</a:t>
            </a:r>
          </a:p>
          <a:p>
            <a:endParaRPr lang="en-US"/>
          </a:p>
          <a:p>
            <a:r>
              <a:rPr lang="en-US"/>
              <a:t>They project the image space onto the vector space</a:t>
            </a:r>
          </a:p>
          <a:p>
            <a:endParaRPr lang="en-US"/>
          </a:p>
          <a:p>
            <a:r>
              <a:rPr lang="en-US"/>
              <a:t>PRICING?</a:t>
            </a:r>
          </a:p>
          <a:p>
            <a:endParaRPr lang="en-US"/>
          </a:p>
          <a:p>
            <a:r>
              <a:rPr lang="en-US"/>
              <a:t>CoPali- https://github.com/illuin-tech/colpali</a:t>
            </a:r>
          </a:p>
          <a:p>
            <a:endParaRPr lang="en-US"/>
          </a:p>
          <a:p>
            <a:r>
              <a:rPr lang="en-US"/>
              <a:t>why is it so good at OCR?</a:t>
            </a:r>
          </a:p>
          <a:p>
            <a:endParaRPr lang="en-US"/>
          </a:p>
          <a:p>
            <a:r>
              <a:rPr lang="en-US"/>
              <a:t>OCR vs LLM: Hallucination</a:t>
            </a:r>
          </a:p>
          <a:p>
            <a:r>
              <a:rPr lang="en-US"/>
              <a:t>Why doesnt OCR hallucinate? Tesseract is an example, classic CV + deep learning. LLMs are generative, OCRs are extractive only – they can be wrong but they dont make up stuff that isnt there.</a:t>
            </a:r>
          </a:p>
          <a:p>
            <a:endParaRPr lang="en-US"/>
          </a:p>
          <a:p>
            <a:r>
              <a:rPr lang="en-US"/>
              <a:t>is there an OCR leaderboard?</a:t>
            </a:r>
          </a:p>
          <a:p>
            <a:endParaRPr lang="en-US"/>
          </a:p>
          <a:p>
            <a:r>
              <a:rPr lang="en-US"/>
              <a:t>Content Understanding can hallucinate</a:t>
            </a:r>
          </a:p>
          <a:p>
            <a:endParaRPr lang="en-US"/>
          </a:p>
          <a:p>
            <a:r>
              <a:rPr lang="en-US"/>
              <a:t>Add this to the RAG as a PDF</a:t>
            </a:r>
          </a:p>
          <a:p>
            <a:endParaRPr lang="en-US"/>
          </a:p>
          <a:p>
            <a:r>
              <a:rPr lang="en-US"/>
              <a:t>LLMs are more costly than OCR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605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989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2135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13/10/25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hat-vision-app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hat-vision-app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ocument-intelligence-figure-extraction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aka.ms/chat-vision-app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ai-services/document-intelligence/overview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hat-vision-app/demo" TargetMode="External"/><Relationship Id="rId2" Type="http://schemas.openxmlformats.org/officeDocument/2006/relationships/hyperlink" Target="https://aka.ms/chat-vision-app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hat-vision-app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ythonia/recurs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hat-vision-app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hat-vision-multipart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ython-openai-demos" TargetMode="External"/><Relationship Id="rId2" Type="http://schemas.openxmlformats.org/officeDocument/2006/relationships/hyperlink" Target="aka.ms/vector-embedding-demos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youtu.be/0WwpMFMHEOo?si=z9Le9YcQAztOkY4w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vector-embeddings-demos/blob/main/spanish/multimodal_vectors.ipynb" TargetMode="External"/><Relationship Id="rId2" Type="http://schemas.openxmlformats.org/officeDocument/2006/relationships/hyperlink" Target="https://github.com/azure-samples/vector-embeddings-demos/blob/main/spanish/multimodal_vectors.ipynb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search-images-ap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ka.ms/aisearch-images-app/demo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/vision" TargetMode="External"/><Relationship Id="rId2" Type="http://schemas.openxmlformats.org/officeDocument/2006/relationships/hyperlink" Target="https://aka.ms/ragchat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hyperlink" Target="https://aka.ms/ragchat/vision/dem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edin.com/in/madebygps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4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3.svg"/><Relationship Id="rId7" Type="http://schemas.openxmlformats.org/officeDocument/2006/relationships/image" Target="../media/image48.png"/><Relationship Id="rId12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svg"/><Relationship Id="rId11" Type="http://schemas.openxmlformats.org/officeDocument/2006/relationships/image" Target="../media/image55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54.png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ragchat/vision/blog" TargetMode="Externa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ythonia/hora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aka.ms/PythonIA/recursos" TargetMode="External"/><Relationship Id="rId4" Type="http://schemas.openxmlformats.org/officeDocument/2006/relationships/hyperlink" Target="https://aka.ms/pythonia/h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ka.ms/chat-vision-app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youtu.be/0WwpMFMHEOo?si=z9Le9YcQAztOkY4w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magazine.sebastianraschka.com/p/understanding-multimodal-llms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etplace/mode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zure.microsoft.com/products/ai-services/openai-service" TargetMode="External"/><Relationship Id="rId4" Type="http://schemas.openxmlformats.org/officeDocument/2006/relationships/hyperlink" Target="https://ai.azur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chat-vision-app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000">
                <a:solidFill>
                  <a:schemeClr val="bg1"/>
                </a:solidFill>
              </a:rPr>
              <a:t>Python + IA</a:t>
            </a:r>
          </a:p>
        </p:txBody>
      </p:sp>
    </p:spTree>
    <p:extLst>
      <p:ext uri="{BB962C8B-B14F-4D97-AF65-F5344CB8AC3E}">
        <p14:creationId xmlns:p14="http://schemas.microsoft.com/office/powerpoint/2010/main" val="367477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72B66-3C75-4837-FB95-2E894113A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2546-F3E1-FE9A-6F4D-EF40ED86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Enviando imágenes con URI codificado en base64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0E5B8E-D7B5-FE86-108C-4E6A258DBB3F}"/>
              </a:ext>
            </a:extLst>
          </p:cNvPr>
          <p:cNvSpPr/>
          <p:nvPr/>
        </p:nvSpPr>
        <p:spPr>
          <a:xfrm>
            <a:off x="1140823" y="1783820"/>
            <a:ext cx="10533941" cy="43937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1D8A-2F20-23C3-FD60-706527296BB8}"/>
              </a:ext>
            </a:extLst>
          </p:cNvPr>
          <p:cNvSpPr txBox="1"/>
          <p:nvPr/>
        </p:nvSpPr>
        <p:spPr>
          <a:xfrm>
            <a:off x="1210492" y="1850298"/>
            <a:ext cx="10608590" cy="4329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open_image_as_base64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with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(filename,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"rb"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image_file: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image_data = image_file.read()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image_base64 = base64.b64encode(image_data).decode(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"utf-8"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"data:image/png;base64,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image_base64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 = [{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 animal is pictured?."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 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open_image_as_base64(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"ur.png"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)}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}],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469CE-1916-C0CE-A539-A61A4A38F61B}"/>
              </a:ext>
            </a:extLst>
          </p:cNvPr>
          <p:cNvSpPr txBox="1"/>
          <p:nvPr/>
        </p:nvSpPr>
        <p:spPr>
          <a:xfrm>
            <a:off x="1119088" y="6177618"/>
            <a:ext cx="10608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https://aka.ms/chat-vision-app</a:t>
            </a:r>
            <a:r>
              <a:rPr lang="en-US" sz="2400" dirty="0"/>
              <a:t> : notebooks/</a:t>
            </a:r>
            <a:r>
              <a:rPr lang="en-US" sz="2400" dirty="0" err="1"/>
              <a:t>chat_vision.ipynb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344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BF7D3-AE48-3AB9-D6CD-99E6CD097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B0AE-FF36-6FC2-AA12-CF2D13C0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Casos de uso populares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9E858-D611-068B-2F0B-B902FF647885}"/>
              </a:ext>
            </a:extLst>
          </p:cNvPr>
          <p:cNvSpPr txBox="1"/>
          <p:nvPr/>
        </p:nvSpPr>
        <p:spPr>
          <a:xfrm>
            <a:off x="1119088" y="6177618"/>
            <a:ext cx="94357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https://aka.ms/chat-vision-app</a:t>
            </a:r>
            <a:r>
              <a:rPr lang="en-US" sz="2400"/>
              <a:t> : notebooks/chat_vision.ipynb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5A251-4D54-A311-3980-06B76D0A4AEF}"/>
              </a:ext>
            </a:extLst>
          </p:cNvPr>
          <p:cNvSpPr txBox="1"/>
          <p:nvPr/>
        </p:nvSpPr>
        <p:spPr>
          <a:xfrm>
            <a:off x="1219200" y="1708160"/>
            <a:ext cx="104067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Accesibilidad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Sugerir</a:t>
            </a:r>
            <a:r>
              <a:rPr lang="en-US" sz="2400" dirty="0"/>
              <a:t> </a:t>
            </a:r>
            <a:r>
              <a:rPr lang="en-US" sz="2400" dirty="0" err="1"/>
              <a:t>texto</a:t>
            </a:r>
            <a:r>
              <a:rPr lang="en-US" sz="2400" dirty="0"/>
              <a:t> alternativo para </a:t>
            </a:r>
            <a:r>
              <a:rPr lang="en-US" sz="2400" dirty="0" err="1"/>
              <a:t>imágenes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Ejemplo</a:t>
            </a:r>
            <a:r>
              <a:rPr lang="en-US" sz="2400" dirty="0"/>
              <a:t>: </a:t>
            </a:r>
            <a:r>
              <a:rPr lang="en-US" sz="2400" dirty="0" err="1"/>
              <a:t>Revisión</a:t>
            </a:r>
            <a:r>
              <a:rPr lang="en-US" sz="2400" dirty="0"/>
              <a:t> de </a:t>
            </a:r>
            <a:r>
              <a:rPr lang="en-US" sz="2400" dirty="0" err="1"/>
              <a:t>accesibilidad</a:t>
            </a:r>
            <a:r>
              <a:rPr lang="en-US" sz="2400" dirty="0"/>
              <a:t> para PowerPoint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Brindar</a:t>
            </a:r>
            <a:r>
              <a:rPr lang="en-US" sz="2400" dirty="0"/>
              <a:t> </a:t>
            </a:r>
            <a:r>
              <a:rPr lang="en-US" sz="2400" dirty="0" err="1"/>
              <a:t>ayuda</a:t>
            </a:r>
            <a:r>
              <a:rPr lang="en-US" sz="2400" dirty="0"/>
              <a:t> a </a:t>
            </a:r>
            <a:r>
              <a:rPr lang="en-US" sz="2400" dirty="0" err="1"/>
              <a:t>usuarios</a:t>
            </a:r>
            <a:r>
              <a:rPr lang="en-US" sz="2400" dirty="0"/>
              <a:t> con </a:t>
            </a:r>
            <a:r>
              <a:rPr lang="en-US" sz="2400" dirty="0" err="1"/>
              <a:t>problemas</a:t>
            </a:r>
            <a:r>
              <a:rPr lang="en-US" sz="2400" dirty="0"/>
              <a:t> de vision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Ejemplo</a:t>
            </a:r>
            <a:r>
              <a:rPr lang="en-US" sz="2400" dirty="0"/>
              <a:t>: App </a:t>
            </a:r>
            <a:r>
              <a:rPr lang="en-US" sz="2400" dirty="0" err="1"/>
              <a:t>móvil</a:t>
            </a:r>
            <a:r>
              <a:rPr lang="en-US" sz="2400" dirty="0"/>
              <a:t> "Be My Eyes”</a:t>
            </a:r>
          </a:p>
          <a:p>
            <a:endParaRPr lang="en-US" sz="2400" dirty="0"/>
          </a:p>
          <a:p>
            <a:r>
              <a:rPr lang="en-US" sz="2400" b="1" dirty="0" err="1"/>
              <a:t>Procesos</a:t>
            </a:r>
            <a:r>
              <a:rPr lang="en-US" sz="2400" b="1" dirty="0"/>
              <a:t> </a:t>
            </a:r>
            <a:r>
              <a:rPr lang="en-US" sz="2400" b="1" dirty="0" err="1"/>
              <a:t>empresariales</a:t>
            </a:r>
            <a:r>
              <a:rPr lang="en-US" sz="2400" b="1" dirty="0"/>
              <a:t> </a:t>
            </a:r>
            <a:r>
              <a:rPr lang="en-US" sz="2400" b="1" dirty="0" err="1"/>
              <a:t>más</a:t>
            </a:r>
            <a:r>
              <a:rPr lang="en-US" sz="2400" b="1" dirty="0"/>
              <a:t> </a:t>
            </a:r>
            <a:r>
              <a:rPr lang="en-US" sz="2400" b="1" dirty="0" err="1"/>
              <a:t>eficientes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Reclamos</a:t>
            </a:r>
            <a:r>
              <a:rPr lang="en-US" sz="2400" dirty="0"/>
              <a:t> de </a:t>
            </a:r>
            <a:r>
              <a:rPr lang="en-US" sz="2400" dirty="0" err="1"/>
              <a:t>seguros</a:t>
            </a:r>
            <a:r>
              <a:rPr lang="en-US" sz="2400" dirty="0"/>
              <a:t>: </a:t>
            </a:r>
            <a:r>
              <a:rPr lang="en-US" sz="2400" dirty="0" err="1"/>
              <a:t>Identificar</a:t>
            </a:r>
            <a:r>
              <a:rPr lang="en-US" sz="2400" dirty="0"/>
              <a:t> </a:t>
            </a:r>
            <a:r>
              <a:rPr lang="en-US" sz="2400" dirty="0" err="1"/>
              <a:t>reclamos</a:t>
            </a:r>
            <a:r>
              <a:rPr lang="en-US" sz="2400" dirty="0"/>
              <a:t> </a:t>
            </a:r>
            <a:r>
              <a:rPr lang="en-US" sz="2400" dirty="0" err="1"/>
              <a:t>sospechosos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Análisis</a:t>
            </a:r>
            <a:r>
              <a:rPr lang="en-US" sz="2400" dirty="0"/>
              <a:t> de </a:t>
            </a:r>
            <a:r>
              <a:rPr lang="en-US" sz="2400" dirty="0" err="1"/>
              <a:t>datos</a:t>
            </a:r>
            <a:r>
              <a:rPr lang="en-US" sz="2400" dirty="0"/>
              <a:t>: </a:t>
            </a:r>
            <a:r>
              <a:rPr lang="en-US" sz="2400" dirty="0" err="1"/>
              <a:t>Generar</a:t>
            </a:r>
            <a:r>
              <a:rPr lang="en-US" sz="2400" dirty="0"/>
              <a:t> insights </a:t>
            </a:r>
            <a:r>
              <a:rPr lang="en-US" sz="2400" dirty="0" err="1"/>
              <a:t>basados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gráficos</a:t>
            </a:r>
            <a:r>
              <a:rPr lang="en-US" sz="2400" dirty="0"/>
              <a:t> y </a:t>
            </a:r>
            <a:r>
              <a:rPr lang="en-US" sz="2400" dirty="0" err="1"/>
              <a:t>tablas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Atención</a:t>
            </a:r>
            <a:r>
              <a:rPr lang="en-US" sz="2400" dirty="0"/>
              <a:t> al </a:t>
            </a:r>
            <a:r>
              <a:rPr lang="en-US" sz="2400" dirty="0" err="1"/>
              <a:t>cliente</a:t>
            </a:r>
            <a:r>
              <a:rPr lang="en-US" sz="2400" dirty="0"/>
              <a:t>: Responder </a:t>
            </a:r>
            <a:r>
              <a:rPr lang="en-US" sz="2400" dirty="0" err="1"/>
              <a:t>preguntas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</a:t>
            </a:r>
            <a:r>
              <a:rPr lang="en-US" sz="2400" dirty="0" err="1"/>
              <a:t>imágenes</a:t>
            </a:r>
            <a:r>
              <a:rPr lang="en-US" sz="2400" dirty="0"/>
              <a:t> de </a:t>
            </a:r>
            <a:r>
              <a:rPr lang="en-US" sz="2400" dirty="0" err="1"/>
              <a:t>productos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480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28D98-2116-AAEB-1829-9C91CECCB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EC83-DFC1-0E13-4A1C-FD1B3342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Enviando</a:t>
            </a:r>
            <a:r>
              <a:rPr lang="en-US"/>
              <a:t> </a:t>
            </a:r>
            <a:r>
              <a:rPr lang="en-US" err="1"/>
              <a:t>documentos</a:t>
            </a:r>
            <a:r>
              <a:rPr lang="en-US"/>
              <a:t> que (</a:t>
            </a:r>
            <a:r>
              <a:rPr lang="en-US" err="1"/>
              <a:t>aún</a:t>
            </a:r>
            <a:r>
              <a:rPr lang="en-US"/>
              <a:t>) no son </a:t>
            </a:r>
            <a:r>
              <a:rPr lang="en-US" err="1"/>
              <a:t>imágenes</a:t>
            </a:r>
            <a:endParaRPr lang="es-MX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48CCB-FEF1-E7D8-1271-D920FC7581E5}"/>
              </a:ext>
            </a:extLst>
          </p:cNvPr>
          <p:cNvSpPr txBox="1"/>
          <p:nvPr/>
        </p:nvSpPr>
        <p:spPr>
          <a:xfrm>
            <a:off x="1219200" y="1968136"/>
            <a:ext cx="104067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 </a:t>
            </a:r>
            <a:r>
              <a:rPr lang="en-US" sz="2400" dirty="0" err="1"/>
              <a:t>mayoría</a:t>
            </a:r>
            <a:r>
              <a:rPr lang="en-US" sz="2400" dirty="0"/>
              <a:t> 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modelos</a:t>
            </a:r>
            <a:r>
              <a:rPr lang="en-US" sz="2400" dirty="0"/>
              <a:t> de </a:t>
            </a:r>
            <a:r>
              <a:rPr lang="en-US" sz="2400" dirty="0" err="1"/>
              <a:t>visión</a:t>
            </a:r>
            <a:r>
              <a:rPr lang="en-US" sz="2400" dirty="0"/>
              <a:t> solo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manejar</a:t>
            </a:r>
            <a:r>
              <a:rPr lang="en-US" sz="2400" dirty="0"/>
              <a:t> </a:t>
            </a:r>
            <a:r>
              <a:rPr lang="en-US" sz="2400" dirty="0" err="1"/>
              <a:t>archivos</a:t>
            </a:r>
            <a:r>
              <a:rPr lang="en-US" sz="2400" dirty="0"/>
              <a:t> JPEG, PNG y GIF </a:t>
            </a:r>
            <a:r>
              <a:rPr lang="en-US" sz="2400" dirty="0" err="1"/>
              <a:t>estáticos</a:t>
            </a:r>
            <a:r>
              <a:rPr lang="en-US" sz="2400" dirty="0"/>
              <a:t>, </a:t>
            </a:r>
            <a:r>
              <a:rPr lang="en-US" sz="2400" dirty="0" err="1"/>
              <a:t>pero</a:t>
            </a:r>
            <a:r>
              <a:rPr lang="en-US" sz="2400" dirty="0"/>
              <a:t> </a:t>
            </a:r>
            <a:r>
              <a:rPr lang="en-US" sz="2400" dirty="0" err="1"/>
              <a:t>pueda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tengas</a:t>
            </a:r>
            <a:r>
              <a:rPr lang="en-US" sz="2400" dirty="0"/>
              <a:t> </a:t>
            </a:r>
            <a:r>
              <a:rPr lang="en-US" sz="2400" dirty="0" err="1"/>
              <a:t>visuales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documentos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no son </a:t>
            </a:r>
            <a:r>
              <a:rPr lang="en-US" sz="2400" dirty="0" err="1"/>
              <a:t>imágenes</a:t>
            </a:r>
            <a:r>
              <a:rPr lang="en-US" sz="2400" dirty="0"/>
              <a:t>,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PDFs.</a:t>
            </a:r>
          </a:p>
          <a:p>
            <a:endParaRPr lang="en-US" sz="2400" dirty="0"/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Convertir</a:t>
            </a:r>
            <a:r>
              <a:rPr lang="en-US" sz="2400" dirty="0"/>
              <a:t> </a:t>
            </a:r>
            <a:r>
              <a:rPr lang="en-US" sz="2400" dirty="0" err="1"/>
              <a:t>todo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imagen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Identificar</a:t>
            </a:r>
            <a:r>
              <a:rPr lang="en-US" sz="2400" dirty="0"/>
              <a:t> la </a:t>
            </a:r>
            <a:r>
              <a:rPr lang="en-US" sz="2400" dirty="0" err="1"/>
              <a:t>parte</a:t>
            </a:r>
            <a:r>
              <a:rPr lang="en-US" sz="2400" dirty="0"/>
              <a:t> visual del </a:t>
            </a:r>
            <a:r>
              <a:rPr lang="en-US" sz="2400" dirty="0" err="1"/>
              <a:t>documento</a:t>
            </a:r>
            <a:r>
              <a:rPr lang="en-US" sz="2400" dirty="0"/>
              <a:t>, </a:t>
            </a:r>
            <a:r>
              <a:rPr lang="en-US" sz="2400" dirty="0" err="1"/>
              <a:t>recortarla</a:t>
            </a:r>
            <a:r>
              <a:rPr lang="en-US" sz="2400" dirty="0"/>
              <a:t> y </a:t>
            </a:r>
            <a:r>
              <a:rPr lang="en-US" sz="2400" dirty="0" err="1"/>
              <a:t>guardarla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imagen: </a:t>
            </a:r>
            <a:r>
              <a:rPr lang="en-US" sz="2400" dirty="0">
                <a:hlinkClick r:id="rId2"/>
              </a:rPr>
              <a:t>https://aka.ms/document-intelligence-figure-extraction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 err="1"/>
              <a:t>Puedes</a:t>
            </a:r>
            <a:r>
              <a:rPr lang="en-US" sz="2400" dirty="0"/>
              <a:t> usar tanto </a:t>
            </a:r>
            <a:r>
              <a:rPr lang="en-US" sz="2400" dirty="0" err="1"/>
              <a:t>librerías</a:t>
            </a:r>
            <a:r>
              <a:rPr lang="en-US" sz="2400" dirty="0"/>
              <a:t> de Python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servicios</a:t>
            </a:r>
            <a:r>
              <a:rPr lang="en-US" sz="2400" dirty="0"/>
              <a:t> </a:t>
            </a:r>
            <a:r>
              <a:rPr lang="en-US" sz="2400" dirty="0" err="1"/>
              <a:t>alojados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Azure.</a:t>
            </a:r>
          </a:p>
        </p:txBody>
      </p:sp>
    </p:spTree>
    <p:extLst>
      <p:ext uri="{BB962C8B-B14F-4D97-AF65-F5344CB8AC3E}">
        <p14:creationId xmlns:p14="http://schemas.microsoft.com/office/powerpoint/2010/main" val="263529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649A7-217B-A00B-FD1F-9D9B71BB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A4B6-82A5-D5A4-CDC9-BECFE0BD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Convirtiendo PDFs a imágenes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B0116-A4B3-174A-78D6-28B01675D6DB}"/>
              </a:ext>
            </a:extLst>
          </p:cNvPr>
          <p:cNvSpPr txBox="1"/>
          <p:nvPr/>
        </p:nvSpPr>
        <p:spPr>
          <a:xfrm>
            <a:off x="1184366" y="1698170"/>
            <a:ext cx="6261463" cy="43773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825"/>
              </a:lnSpc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pymupdf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825"/>
              </a:lnSpc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825"/>
              </a:lnSpc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"plants.pdf"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8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pymupdf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825"/>
              </a:lnSpc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page_count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8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doc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pymupdf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8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page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load_page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8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pix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.get_pixmap()</a:t>
            </a:r>
          </a:p>
          <a:p>
            <a:pPr>
              <a:lnSpc>
                <a:spcPts val="28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original_img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frombytes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"RGB"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8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.width,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.height],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pix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.samples)</a:t>
            </a:r>
          </a:p>
          <a:p>
            <a:pPr>
              <a:lnSpc>
                <a:spcPts val="2825"/>
              </a:lnSpc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original_img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save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"page_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.png"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DE408-DBE1-5FA6-0CCF-D8BEDA02991A}"/>
              </a:ext>
            </a:extLst>
          </p:cNvPr>
          <p:cNvSpPr txBox="1"/>
          <p:nvPr/>
        </p:nvSpPr>
        <p:spPr>
          <a:xfrm>
            <a:off x="1119088" y="6168909"/>
            <a:ext cx="98174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https://aka.ms/chat-vision-app</a:t>
            </a:r>
            <a:r>
              <a:rPr lang="en-US" sz="2400"/>
              <a:t> : notebooks/chat_pdf_images.ipynb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F0D226-6531-92EF-68DB-ED0DD23106C0}"/>
              </a:ext>
            </a:extLst>
          </p:cNvPr>
          <p:cNvGrpSpPr/>
          <p:nvPr/>
        </p:nvGrpSpPr>
        <p:grpSpPr>
          <a:xfrm>
            <a:off x="8939155" y="2039296"/>
            <a:ext cx="1931841" cy="2223289"/>
            <a:chOff x="2145858" y="866617"/>
            <a:chExt cx="1931841" cy="2223289"/>
          </a:xfrm>
        </p:grpSpPr>
        <p:sp>
          <p:nvSpPr>
            <p:cNvPr id="15" name="Text Placeholder 5">
              <a:extLst>
                <a:ext uri="{FF2B5EF4-FFF2-40B4-BE49-F238E27FC236}">
                  <a16:creationId xmlns:a16="http://schemas.microsoft.com/office/drawing/2014/main" id="{D8605BF1-706B-7658-7042-D0D199BBF124}"/>
                </a:ext>
              </a:extLst>
            </p:cNvPr>
            <p:cNvSpPr txBox="1">
              <a:spLocks/>
            </p:cNvSpPr>
            <p:nvPr/>
          </p:nvSpPr>
          <p:spPr>
            <a:xfrm>
              <a:off x="2145858" y="2424079"/>
              <a:ext cx="1931841" cy="66582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b="1">
                  <a:ln w="3175">
                    <a:noFill/>
                  </a:ln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pymupdf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6701E9-FFA4-3F84-2E73-8FBD24AEF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177360" y="866617"/>
              <a:ext cx="0" cy="451355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70CEAEE-9E09-6699-6676-3A882F837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08353" y="1478596"/>
              <a:ext cx="1151945" cy="883393"/>
            </a:xfrm>
            <a:prstGeom prst="rect">
              <a:avLst/>
            </a:prstGeom>
          </p:spPr>
        </p:pic>
      </p:grp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C45A9070-973A-5231-B5E0-360C4F9B5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8075" y="507425"/>
            <a:ext cx="914400" cy="91440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3BE1B3AF-EAAF-336C-D9A5-E01DFF1F4110}"/>
              </a:ext>
            </a:extLst>
          </p:cNvPr>
          <p:cNvSpPr txBox="1">
            <a:spLocks/>
          </p:cNvSpPr>
          <p:nvPr/>
        </p:nvSpPr>
        <p:spPr>
          <a:xfrm>
            <a:off x="9387063" y="1505856"/>
            <a:ext cx="1167189" cy="42233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PDF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0A791E-5345-C15A-9539-204488341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05075" y="4036907"/>
            <a:ext cx="0" cy="451355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A87AD2F-1BEB-64F9-83AF-584CACEF3DB3}"/>
              </a:ext>
            </a:extLst>
          </p:cNvPr>
          <p:cNvSpPr txBox="1">
            <a:spLocks/>
          </p:cNvSpPr>
          <p:nvPr/>
        </p:nvSpPr>
        <p:spPr>
          <a:xfrm>
            <a:off x="9004736" y="5647454"/>
            <a:ext cx="1931841" cy="66582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 b="1">
                <a:ln w="3175">
                  <a:noFill/>
                </a:ln>
                <a:latin typeface="Segoe UI Semibold" panose="020B0502040204020203" pitchFamily="34" charset="0"/>
                <a:cs typeface="Segoe UI Semibold" panose="020B0502040204020203" pitchFamily="34" charset="0"/>
              </a:rPr>
              <a:t>pillow</a:t>
            </a:r>
          </a:p>
        </p:txBody>
      </p:sp>
      <p:pic>
        <p:nvPicPr>
          <p:cNvPr id="1026" name="Picture 2" descr="Pillow logo">
            <a:extLst>
              <a:ext uri="{FF2B5EF4-FFF2-40B4-BE49-F238E27FC236}">
                <a16:creationId xmlns:a16="http://schemas.microsoft.com/office/drawing/2014/main" id="{9F497EF6-A107-0847-ECF2-C46A30E6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499" y="4634610"/>
            <a:ext cx="985151" cy="9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94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3C026-BCE3-EEEB-1DC0-F220BBB9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5DC6-B847-9C34-A755-F2DFB638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Multimodal LLMs para OCR?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81ACF3-AFDD-B8BF-4B45-6AE210B5A032}"/>
              </a:ext>
            </a:extLst>
          </p:cNvPr>
          <p:cNvSpPr txBox="1"/>
          <p:nvPr/>
        </p:nvSpPr>
        <p:spPr>
          <a:xfrm>
            <a:off x="1158240" y="1783821"/>
            <a:ext cx="108051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OCR = "Optical Character Recognition"</a:t>
            </a:r>
          </a:p>
          <a:p>
            <a:endParaRPr lang="en-US" sz="2400" dirty="0"/>
          </a:p>
          <a:p>
            <a:r>
              <a:rPr lang="en-US" sz="2400" dirty="0"/>
              <a:t>OCR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extraer</a:t>
            </a:r>
            <a:r>
              <a:rPr lang="en-US" sz="2400" dirty="0"/>
              <a:t> </a:t>
            </a:r>
            <a:r>
              <a:rPr lang="en-US" sz="2400" dirty="0" err="1"/>
              <a:t>texto</a:t>
            </a:r>
            <a:r>
              <a:rPr lang="en-US" sz="2400" dirty="0"/>
              <a:t> de </a:t>
            </a:r>
            <a:r>
              <a:rPr lang="en-US" sz="2400" dirty="0" err="1"/>
              <a:t>una</a:t>
            </a:r>
            <a:r>
              <a:rPr lang="en-US" sz="2400" dirty="0"/>
              <a:t> imagen, </a:t>
            </a:r>
            <a:r>
              <a:rPr lang="en-US" sz="2400" dirty="0" err="1"/>
              <a:t>incluyendo</a:t>
            </a:r>
            <a:r>
              <a:rPr lang="en-US" sz="2400" dirty="0"/>
              <a:t> </a:t>
            </a:r>
            <a:r>
              <a:rPr lang="en-US" sz="2400" dirty="0" err="1"/>
              <a:t>texto</a:t>
            </a:r>
            <a:r>
              <a:rPr lang="en-US" sz="2400" dirty="0"/>
              <a:t> </a:t>
            </a:r>
            <a:r>
              <a:rPr lang="en-US" sz="2400" dirty="0" err="1"/>
              <a:t>manuscrito</a:t>
            </a:r>
            <a:r>
              <a:rPr lang="en-US" sz="2400" dirty="0"/>
              <a:t>, </a:t>
            </a:r>
            <a:r>
              <a:rPr lang="en-US" sz="2400" dirty="0" err="1"/>
              <a:t>usando</a:t>
            </a:r>
            <a:r>
              <a:rPr lang="en-US" sz="2400" dirty="0"/>
              <a:t> un </a:t>
            </a:r>
            <a:r>
              <a:rPr lang="en-US" sz="2400" dirty="0" err="1"/>
              <a:t>modelo</a:t>
            </a:r>
            <a:r>
              <a:rPr lang="en-US" sz="2400" dirty="0"/>
              <a:t> de </a:t>
            </a:r>
            <a:r>
              <a:rPr lang="en-US" sz="2400" dirty="0" err="1"/>
              <a:t>aprendizaje</a:t>
            </a:r>
            <a:r>
              <a:rPr lang="en-US" sz="2400" dirty="0"/>
              <a:t> </a:t>
            </a:r>
            <a:r>
              <a:rPr lang="en-US" sz="2400" dirty="0" err="1"/>
              <a:t>automático</a:t>
            </a:r>
            <a:r>
              <a:rPr lang="en-US" sz="2400" dirty="0"/>
              <a:t> </a:t>
            </a:r>
            <a:r>
              <a:rPr lang="en-US" sz="2400" dirty="0" err="1"/>
              <a:t>entrenado</a:t>
            </a:r>
            <a:r>
              <a:rPr lang="en-US" sz="2400" dirty="0"/>
              <a:t> </a:t>
            </a:r>
            <a:r>
              <a:rPr lang="en-US" sz="2400" dirty="0" err="1"/>
              <a:t>específicamente</a:t>
            </a:r>
            <a:r>
              <a:rPr lang="en-US" sz="2400" dirty="0"/>
              <a:t> para </a:t>
            </a:r>
            <a:r>
              <a:rPr lang="en-US" sz="2400" dirty="0" err="1"/>
              <a:t>esa</a:t>
            </a:r>
            <a:r>
              <a:rPr lang="en-US" sz="2400" dirty="0"/>
              <a:t> </a:t>
            </a:r>
            <a:r>
              <a:rPr lang="en-US" sz="2400" dirty="0" err="1"/>
              <a:t>tarea</a:t>
            </a:r>
            <a:r>
              <a:rPr lang="en-US" sz="2400" dirty="0"/>
              <a:t>.</a:t>
            </a:r>
          </a:p>
        </p:txBody>
      </p:sp>
      <p:pic>
        <p:nvPicPr>
          <p:cNvPr id="1026" name="Picture 2" descr="Screenshot: Read OCR demo in Vision Studio.">
            <a:extLst>
              <a:ext uri="{FF2B5EF4-FFF2-40B4-BE49-F238E27FC236}">
                <a16:creationId xmlns:a16="http://schemas.microsoft.com/office/drawing/2014/main" id="{4F7505BC-0742-E040-5698-52A0A6823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45340" r="34617" b="9144"/>
          <a:stretch/>
        </p:blipFill>
        <p:spPr bwMode="auto">
          <a:xfrm>
            <a:off x="8334797" y="647908"/>
            <a:ext cx="3026422" cy="16259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9C44C0-665E-4A14-C98A-48DFF16DF3EC}"/>
              </a:ext>
            </a:extLst>
          </p:cNvPr>
          <p:cNvSpPr txBox="1"/>
          <p:nvPr/>
        </p:nvSpPr>
        <p:spPr>
          <a:xfrm>
            <a:off x="1158240" y="3660165"/>
            <a:ext cx="10502383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Algunos</a:t>
            </a:r>
            <a:r>
              <a:rPr lang="en-US" sz="2400" dirty="0"/>
              <a:t> LLM </a:t>
            </a:r>
            <a:r>
              <a:rPr lang="en-US" sz="2400" dirty="0" err="1"/>
              <a:t>multimodales</a:t>
            </a:r>
            <a:r>
              <a:rPr lang="en-US" sz="2400" dirty="0"/>
              <a:t>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usarse</a:t>
            </a:r>
            <a:r>
              <a:rPr lang="en-US" sz="2400" dirty="0"/>
              <a:t> para OCR, </a:t>
            </a:r>
            <a:r>
              <a:rPr lang="en-US" sz="2400" dirty="0" err="1"/>
              <a:t>pero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 LLM multimodal es </a:t>
            </a:r>
            <a:r>
              <a:rPr lang="en-US" sz="2400" b="1" dirty="0" err="1"/>
              <a:t>generativo</a:t>
            </a:r>
            <a:r>
              <a:rPr lang="en-US" sz="2400" dirty="0"/>
              <a:t>, </a:t>
            </a:r>
            <a:r>
              <a:rPr lang="en-US" sz="2400" dirty="0" err="1"/>
              <a:t>así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inventar</a:t>
            </a:r>
            <a:r>
              <a:rPr lang="en-US" sz="2400" dirty="0"/>
              <a:t> </a:t>
            </a:r>
            <a:r>
              <a:rPr lang="en-US" sz="2400" dirty="0" err="1"/>
              <a:t>texto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no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ahí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Una </a:t>
            </a:r>
            <a:r>
              <a:rPr lang="en-US" sz="2400" dirty="0" err="1"/>
              <a:t>herramienta</a:t>
            </a:r>
            <a:r>
              <a:rPr lang="en-US" sz="2400" dirty="0"/>
              <a:t> OCR es solo </a:t>
            </a:r>
            <a:r>
              <a:rPr lang="en-US" sz="2400" b="1" dirty="0" err="1"/>
              <a:t>extractiva</a:t>
            </a:r>
            <a:r>
              <a:rPr lang="en-US" sz="2400" dirty="0"/>
              <a:t>, </a:t>
            </a:r>
            <a:r>
              <a:rPr lang="en-US" sz="2400" dirty="0" err="1"/>
              <a:t>así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cometer</a:t>
            </a:r>
            <a:r>
              <a:rPr lang="en-US" sz="2400" dirty="0"/>
              <a:t> </a:t>
            </a:r>
            <a:r>
              <a:rPr lang="en-US" sz="2400" dirty="0" err="1"/>
              <a:t>errores</a:t>
            </a:r>
            <a:r>
              <a:rPr lang="en-US" sz="2400" dirty="0"/>
              <a:t>, </a:t>
            </a:r>
            <a:r>
              <a:rPr lang="en-US" sz="2400" dirty="0" err="1"/>
              <a:t>pero</a:t>
            </a:r>
            <a:r>
              <a:rPr lang="en-US" sz="2400" dirty="0"/>
              <a:t> no </a:t>
            </a:r>
            <a:r>
              <a:rPr lang="en-US" sz="2400" dirty="0" err="1"/>
              <a:t>inventa</a:t>
            </a:r>
            <a:r>
              <a:rPr lang="en-US" sz="2400" dirty="0"/>
              <a:t> </a:t>
            </a:r>
            <a:r>
              <a:rPr lang="en-US" sz="2400" dirty="0" err="1"/>
              <a:t>texto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000" dirty="0" err="1"/>
              <a:t>Considera</a:t>
            </a:r>
            <a:r>
              <a:rPr lang="en-US" sz="2000" dirty="0"/>
              <a:t> Azure AI Document Intelligence</a:t>
            </a:r>
          </a:p>
          <a:p>
            <a:r>
              <a:rPr lang="en-US" sz="2400" dirty="0">
                <a:hlinkClick r:id="rId3"/>
              </a:rPr>
              <a:t>https://learn.microsoft.com/azure/ai-services/document-intelligence/overview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602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D7DF8-F332-52A9-7661-C04A1F6FB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AD0F-DD37-743B-AEFA-E3F7BB52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Construyendo</a:t>
            </a:r>
            <a:r>
              <a:rPr lang="en-US"/>
              <a:t> apps con </a:t>
            </a:r>
            <a:r>
              <a:rPr lang="en-US" err="1"/>
              <a:t>modelos</a:t>
            </a:r>
            <a:r>
              <a:rPr lang="en-US"/>
              <a:t> de </a:t>
            </a:r>
            <a:r>
              <a:rPr lang="en-US" err="1"/>
              <a:t>visión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4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411E-15D5-1EE8-C7A1-851526F7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694A-A61C-A1DF-B956-65E2541F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Open-source template: chat con visión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F9198-9DC5-D240-332E-2AE87E94C0CF}"/>
              </a:ext>
            </a:extLst>
          </p:cNvPr>
          <p:cNvSpPr txBox="1"/>
          <p:nvPr/>
        </p:nvSpPr>
        <p:spPr>
          <a:xfrm>
            <a:off x="6938698" y="1734509"/>
            <a:ext cx="51815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Azure OpenAI con gpt-4o</a:t>
            </a:r>
          </a:p>
          <a:p>
            <a:r>
              <a:rPr lang="en-US" sz="2400"/>
              <a:t>Python backend (Quart)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Repo:</a:t>
            </a:r>
          </a:p>
          <a:p>
            <a:r>
              <a:rPr lang="en-US" sz="2400">
                <a:hlinkClick r:id="rId2"/>
              </a:rPr>
              <a:t>https://aka.ms/chat-vision-app</a:t>
            </a:r>
            <a:endParaRPr lang="en-US" sz="2400"/>
          </a:p>
          <a:p>
            <a:endParaRPr lang="en-US" sz="2400"/>
          </a:p>
          <a:p>
            <a:r>
              <a:rPr lang="en-US" sz="2400"/>
              <a:t>Demo:</a:t>
            </a:r>
          </a:p>
          <a:p>
            <a:r>
              <a:rPr lang="en-US" sz="2400">
                <a:hlinkClick r:id="rId3"/>
              </a:rPr>
              <a:t>https://aka.ms/chat-vision-app/demo</a:t>
            </a:r>
            <a:endParaRPr lang="en-US" sz="2400"/>
          </a:p>
          <a:p>
            <a:endParaRPr lang="en-US" sz="240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D00DF5-1679-A0F6-6FD2-9A80ACE8F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1734509"/>
            <a:ext cx="5641741" cy="4500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850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70D83-782A-A3CA-9A64-047267E2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E2BF-8943-0E0B-BB1A-962FB5346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Chat con visión: Flow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3E3B94-1612-E32A-5DE8-9FCD84E29890}"/>
              </a:ext>
            </a:extLst>
          </p:cNvPr>
          <p:cNvGrpSpPr/>
          <p:nvPr/>
        </p:nvGrpSpPr>
        <p:grpSpPr>
          <a:xfrm>
            <a:off x="1249614" y="1795230"/>
            <a:ext cx="3239517" cy="4747054"/>
            <a:chOff x="491968" y="1481635"/>
            <a:chExt cx="3239517" cy="4747054"/>
          </a:xfrm>
        </p:grpSpPr>
        <p:pic>
          <p:nvPicPr>
            <p:cNvPr id="7" name="Graphic 13">
              <a:extLst>
                <a:ext uri="{FF2B5EF4-FFF2-40B4-BE49-F238E27FC236}">
                  <a16:creationId xmlns:a16="http://schemas.microsoft.com/office/drawing/2014/main" id="{84DFEC0C-45B0-36AC-ACB8-74D04C35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7372" y="4160798"/>
              <a:ext cx="1187142" cy="1229691"/>
            </a:xfrm>
            <a:prstGeom prst="rect">
              <a:avLst/>
            </a:prstGeom>
          </p:spPr>
        </p:pic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188775B3-F21B-33B4-9153-D5CF440EA683}"/>
                </a:ext>
              </a:extLst>
            </p:cNvPr>
            <p:cNvSpPr txBox="1">
              <a:spLocks/>
            </p:cNvSpPr>
            <p:nvPr/>
          </p:nvSpPr>
          <p:spPr>
            <a:xfrm>
              <a:off x="656287" y="5392549"/>
              <a:ext cx="1442546" cy="83614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AB207B-63C2-B245-28DE-96FFB9E15A0F}"/>
                </a:ext>
              </a:extLst>
            </p:cNvPr>
            <p:cNvGrpSpPr/>
            <p:nvPr/>
          </p:nvGrpSpPr>
          <p:grpSpPr>
            <a:xfrm>
              <a:off x="491968" y="1481635"/>
              <a:ext cx="3239517" cy="2423545"/>
              <a:chOff x="491707" y="2602365"/>
              <a:chExt cx="5078205" cy="3888593"/>
            </a:xfrm>
          </p:grpSpPr>
          <p:sp>
            <p:nvSpPr>
              <p:cNvPr id="11" name="Speech Bubble: Rectangle with Corners Rounded 7">
                <a:extLst>
                  <a:ext uri="{FF2B5EF4-FFF2-40B4-BE49-F238E27FC236}">
                    <a16:creationId xmlns:a16="http://schemas.microsoft.com/office/drawing/2014/main" id="{5D89C4A9-769D-82E7-F7D6-C84817C46F70}"/>
                  </a:ext>
                </a:extLst>
              </p:cNvPr>
              <p:cNvSpPr/>
              <p:nvPr/>
            </p:nvSpPr>
            <p:spPr bwMode="auto">
              <a:xfrm>
                <a:off x="491707" y="2602365"/>
                <a:ext cx="5078205" cy="3888593"/>
              </a:xfrm>
              <a:prstGeom prst="wedgeRoundRectCallout">
                <a:avLst>
                  <a:gd name="adj1" fmla="val -21980"/>
                  <a:gd name="adj2" fmla="val 60579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4D2747E5-4258-0792-3C2D-5EE5982FC6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794" y="2741647"/>
                <a:ext cx="4522961" cy="76013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1800"/>
                  <a:t>¿</a:t>
                </a:r>
                <a:r>
                  <a:rPr lang="en-US" sz="1800" err="1"/>
                  <a:t>Caimanes</a:t>
                </a:r>
                <a:r>
                  <a:rPr lang="en-US" sz="1800"/>
                  <a:t> o </a:t>
                </a:r>
                <a:r>
                  <a:rPr lang="en-US" sz="1800" err="1"/>
                  <a:t>cocodrilos</a:t>
                </a:r>
                <a:r>
                  <a:rPr lang="en-US" sz="1800"/>
                  <a:t>?</a:t>
                </a:r>
                <a:endParaRPr lang="en-US" sz="5400">
                  <a:cs typeface="Segoe UI"/>
                </a:endParaRPr>
              </a:p>
            </p:txBody>
          </p:sp>
        </p:grpSp>
        <p:pic>
          <p:nvPicPr>
            <p:cNvPr id="10" name="Picture 9" descr="A group of crocodiles on the ground&#10;&#10;Description automatically generated">
              <a:extLst>
                <a:ext uri="{FF2B5EF4-FFF2-40B4-BE49-F238E27FC236}">
                  <a16:creationId xmlns:a16="http://schemas.microsoft.com/office/drawing/2014/main" id="{81A9012A-B05D-76A1-06B4-35155C89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41" y="2060428"/>
              <a:ext cx="2355460" cy="157226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23FEF0-14E3-537C-D4CD-D895AC598A77}"/>
              </a:ext>
            </a:extLst>
          </p:cNvPr>
          <p:cNvGrpSpPr/>
          <p:nvPr/>
        </p:nvGrpSpPr>
        <p:grpSpPr>
          <a:xfrm>
            <a:off x="8679963" y="1341120"/>
            <a:ext cx="2675329" cy="1033682"/>
            <a:chOff x="9290153" y="3784028"/>
            <a:chExt cx="2675329" cy="1033682"/>
          </a:xfrm>
        </p:grpSpPr>
        <p:sp>
          <p:nvSpPr>
            <p:cNvPr id="14" name="Speech Bubble: Rectangle with Corners Rounded 18">
              <a:extLst>
                <a:ext uri="{FF2B5EF4-FFF2-40B4-BE49-F238E27FC236}">
                  <a16:creationId xmlns:a16="http://schemas.microsoft.com/office/drawing/2014/main" id="{A0D629AA-7D5E-6F1B-AA97-88FE896F2193}"/>
                </a:ext>
              </a:extLst>
            </p:cNvPr>
            <p:cNvSpPr/>
            <p:nvPr/>
          </p:nvSpPr>
          <p:spPr bwMode="auto">
            <a:xfrm>
              <a:off x="9290153" y="3784028"/>
              <a:ext cx="2675329" cy="1033682"/>
            </a:xfrm>
            <a:prstGeom prst="wedgeRoundRectCallout">
              <a:avLst>
                <a:gd name="adj1" fmla="val -35486"/>
                <a:gd name="adj2" fmla="val 88595"/>
                <a:gd name="adj3" fmla="val 1666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F4224204-5F63-BE66-29CC-7DAC834F63ED}"/>
                </a:ext>
              </a:extLst>
            </p:cNvPr>
            <p:cNvSpPr txBox="1"/>
            <p:nvPr/>
          </p:nvSpPr>
          <p:spPr>
            <a:xfrm>
              <a:off x="9465745" y="3870476"/>
              <a:ext cx="2324144" cy="830997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err="1"/>
                <a:t>Esos</a:t>
              </a:r>
              <a:r>
                <a:rPr lang="en-US" sz="1800"/>
                <a:t> </a:t>
              </a:r>
              <a:r>
                <a:rPr lang="en-US" sz="1800" err="1"/>
                <a:t>parecen</a:t>
              </a:r>
              <a:r>
                <a:rPr lang="en-US" sz="1800"/>
                <a:t> ser </a:t>
              </a:r>
              <a:r>
                <a:rPr lang="en-US" sz="1800" err="1"/>
                <a:t>cocodrilos</a:t>
              </a:r>
              <a:r>
                <a:rPr lang="en-US" sz="1800"/>
                <a:t>, </a:t>
              </a:r>
              <a:r>
                <a:rPr lang="en-US" sz="1800" err="1"/>
                <a:t>por</a:t>
              </a:r>
              <a:r>
                <a:rPr lang="en-US" sz="1800"/>
                <a:t> sus </a:t>
              </a:r>
              <a:r>
                <a:rPr lang="en-US" sz="1800" err="1"/>
                <a:t>hocicos</a:t>
              </a:r>
              <a:r>
                <a:rPr lang="en-US" sz="1800"/>
                <a:t> </a:t>
              </a:r>
              <a:r>
                <a:rPr lang="en-US" sz="1800" err="1"/>
                <a:t>en</a:t>
              </a:r>
              <a:r>
                <a:rPr lang="en-US" sz="1800"/>
                <a:t> forma de V.</a:t>
              </a:r>
              <a:endParaRPr lang="en-US" sz="1800" baseline="30000">
                <a:latin typeface="Segoe UI"/>
                <a:cs typeface="Segoe U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E25D92-99B5-0A1E-A507-1F250222763A}"/>
              </a:ext>
            </a:extLst>
          </p:cNvPr>
          <p:cNvGrpSpPr/>
          <p:nvPr/>
        </p:nvGrpSpPr>
        <p:grpSpPr>
          <a:xfrm>
            <a:off x="4780558" y="2792082"/>
            <a:ext cx="2493207" cy="2033890"/>
            <a:chOff x="4053083" y="1481635"/>
            <a:chExt cx="2493207" cy="2033890"/>
          </a:xfrm>
        </p:grpSpPr>
        <p:sp>
          <p:nvSpPr>
            <p:cNvPr id="19" name="Arrow: Right 10">
              <a:extLst>
                <a:ext uri="{FF2B5EF4-FFF2-40B4-BE49-F238E27FC236}">
                  <a16:creationId xmlns:a16="http://schemas.microsoft.com/office/drawing/2014/main" id="{95FFC6BB-6C82-A4AA-BAB7-655942DE3AD4}"/>
                </a:ext>
              </a:extLst>
            </p:cNvPr>
            <p:cNvSpPr/>
            <p:nvPr/>
          </p:nvSpPr>
          <p:spPr bwMode="auto">
            <a:xfrm>
              <a:off x="4053083" y="2555429"/>
              <a:ext cx="947365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Arrow: Right 10">
              <a:extLst>
                <a:ext uri="{FF2B5EF4-FFF2-40B4-BE49-F238E27FC236}">
                  <a16:creationId xmlns:a16="http://schemas.microsoft.com/office/drawing/2014/main" id="{01D7ACE7-FC59-9EE8-F5AA-0E9FD9EDA933}"/>
                </a:ext>
              </a:extLst>
            </p:cNvPr>
            <p:cNvSpPr/>
            <p:nvPr/>
          </p:nvSpPr>
          <p:spPr bwMode="auto">
            <a:xfrm>
              <a:off x="4053084" y="1630842"/>
              <a:ext cx="947364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Graphic 20" descr="Server with solid fill">
              <a:extLst>
                <a:ext uri="{FF2B5EF4-FFF2-40B4-BE49-F238E27FC236}">
                  <a16:creationId xmlns:a16="http://schemas.microsoft.com/office/drawing/2014/main" id="{72097CBC-BE53-3CC2-CEDB-56CCDDFB0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96294" y="1481635"/>
              <a:ext cx="1549996" cy="1549996"/>
            </a:xfrm>
            <a:prstGeom prst="rect">
              <a:avLst/>
            </a:prstGeom>
          </p:spPr>
        </p:pic>
        <p:sp>
          <p:nvSpPr>
            <p:cNvPr id="22" name="Text Placeholder 5">
              <a:extLst>
                <a:ext uri="{FF2B5EF4-FFF2-40B4-BE49-F238E27FC236}">
                  <a16:creationId xmlns:a16="http://schemas.microsoft.com/office/drawing/2014/main" id="{C32CD1AC-DBAA-B5F9-3F2C-189DF70EE386}"/>
                </a:ext>
              </a:extLst>
            </p:cNvPr>
            <p:cNvSpPr txBox="1">
              <a:spLocks/>
            </p:cNvSpPr>
            <p:nvPr/>
          </p:nvSpPr>
          <p:spPr>
            <a:xfrm>
              <a:off x="5170714" y="3053860"/>
              <a:ext cx="1179237" cy="461665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Backend</a:t>
              </a:r>
              <a:endParaRPr lang="en-US" sz="2000">
                <a:cs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310A86-18EF-0434-E84D-A8D12058592D}"/>
              </a:ext>
            </a:extLst>
          </p:cNvPr>
          <p:cNvGrpSpPr/>
          <p:nvPr/>
        </p:nvGrpSpPr>
        <p:grpSpPr>
          <a:xfrm>
            <a:off x="7331268" y="2935148"/>
            <a:ext cx="2686360" cy="1994668"/>
            <a:chOff x="6603793" y="1624701"/>
            <a:chExt cx="2686360" cy="1994668"/>
          </a:xfrm>
        </p:grpSpPr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9BE4B902-1913-DED2-83CF-6A51C8285751}"/>
                </a:ext>
              </a:extLst>
            </p:cNvPr>
            <p:cNvSpPr txBox="1">
              <a:spLocks/>
            </p:cNvSpPr>
            <p:nvPr/>
          </p:nvSpPr>
          <p:spPr>
            <a:xfrm>
              <a:off x="7498287" y="3127314"/>
              <a:ext cx="1791866" cy="492055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LLM</a:t>
              </a:r>
              <a:endParaRPr lang="en-US" sz="2000">
                <a:cs typeface="Arial"/>
              </a:endParaRPr>
            </a:p>
          </p:txBody>
        </p:sp>
        <p:pic>
          <p:nvPicPr>
            <p:cNvPr id="25" name="Graphic 2">
              <a:extLst>
                <a:ext uri="{FF2B5EF4-FFF2-40B4-BE49-F238E27FC236}">
                  <a16:creationId xmlns:a16="http://schemas.microsoft.com/office/drawing/2014/main" id="{7C75E628-775F-1015-C39A-0917377FB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03542" y="1624701"/>
              <a:ext cx="1308830" cy="1384122"/>
            </a:xfrm>
            <a:prstGeom prst="rect">
              <a:avLst/>
            </a:prstGeom>
          </p:spPr>
        </p:pic>
        <p:sp>
          <p:nvSpPr>
            <p:cNvPr id="26" name="Arrow: Right 10">
              <a:extLst>
                <a:ext uri="{FF2B5EF4-FFF2-40B4-BE49-F238E27FC236}">
                  <a16:creationId xmlns:a16="http://schemas.microsoft.com/office/drawing/2014/main" id="{DE5C55A6-E3CB-8B48-DAD7-93EE64960A62}"/>
                </a:ext>
              </a:extLst>
            </p:cNvPr>
            <p:cNvSpPr/>
            <p:nvPr/>
          </p:nvSpPr>
          <p:spPr bwMode="auto">
            <a:xfrm>
              <a:off x="6603793" y="2555429"/>
              <a:ext cx="947365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Arrow: Right 10">
              <a:extLst>
                <a:ext uri="{FF2B5EF4-FFF2-40B4-BE49-F238E27FC236}">
                  <a16:creationId xmlns:a16="http://schemas.microsoft.com/office/drawing/2014/main" id="{08351D05-C57E-E7D8-BD1D-B9ED9294F38F}"/>
                </a:ext>
              </a:extLst>
            </p:cNvPr>
            <p:cNvSpPr/>
            <p:nvPr/>
          </p:nvSpPr>
          <p:spPr bwMode="auto">
            <a:xfrm>
              <a:off x="6603794" y="1630842"/>
              <a:ext cx="947364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83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5C0CE-4EC8-150F-B389-351A73A56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BD12-33BC-CCD7-3B73-B3E1E824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Chat con visión: App architecture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F26F2B-8440-2646-C189-217900948A2C}"/>
              </a:ext>
            </a:extLst>
          </p:cNvPr>
          <p:cNvGrpSpPr/>
          <p:nvPr/>
        </p:nvGrpSpPr>
        <p:grpSpPr>
          <a:xfrm>
            <a:off x="5752626" y="1871453"/>
            <a:ext cx="5188522" cy="1974043"/>
            <a:chOff x="5752626" y="1871453"/>
            <a:chExt cx="5188522" cy="1974043"/>
          </a:xfrm>
        </p:grpSpPr>
        <p:sp>
          <p:nvSpPr>
            <p:cNvPr id="35" name="Content Placeholder 4">
              <a:extLst>
                <a:ext uri="{FF2B5EF4-FFF2-40B4-BE49-F238E27FC236}">
                  <a16:creationId xmlns:a16="http://schemas.microsoft.com/office/drawing/2014/main" id="{2CC3D782-3128-D569-F5B6-54618B38350F}"/>
                </a:ext>
              </a:extLst>
            </p:cNvPr>
            <p:cNvSpPr txBox="1">
              <a:spLocks/>
            </p:cNvSpPr>
            <p:nvPr/>
          </p:nvSpPr>
          <p:spPr>
            <a:xfrm>
              <a:off x="6333184" y="1871453"/>
              <a:ext cx="3933484" cy="8894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8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 b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Python backend</a:t>
              </a:r>
            </a:p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>
                  <a:solidFill>
                    <a:schemeClr val="tx1"/>
                  </a:solidFill>
                  <a:latin typeface="Segoe UI" panose="020B0502040204020203" pitchFamily="34" charset="0"/>
                </a:rPr>
                <a:t>(Quart, </a:t>
              </a:r>
              <a:r>
                <a:rPr lang="en-US" sz="2400" err="1">
                  <a:solidFill>
                    <a:schemeClr val="tx1"/>
                  </a:solidFill>
                  <a:latin typeface="Segoe UI" panose="020B0502040204020203" pitchFamily="34" charset="0"/>
                </a:rPr>
                <a:t>Uvicorn</a:t>
              </a:r>
              <a:r>
                <a:rPr lang="en-US" sz="2400">
                  <a:solidFill>
                    <a:schemeClr val="tx1"/>
                  </a:solidFill>
                  <a:latin typeface="Segoe UI" panose="020B0502040204020203" pitchFamily="34" charset="0"/>
                </a:rPr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2F53A5-6E98-9084-B8A0-C5E66387EF63}"/>
                </a:ext>
              </a:extLst>
            </p:cNvPr>
            <p:cNvSpPr txBox="1"/>
            <p:nvPr/>
          </p:nvSpPr>
          <p:spPr>
            <a:xfrm>
              <a:off x="7467734" y="2934145"/>
              <a:ext cx="3473414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i="1">
                  <a:latin typeface="Consolas" panose="020B0609020204030204" pitchFamily="49" charset="0"/>
                  <a:cs typeface="Consolas" panose="020B0609020204030204" pitchFamily="49" charset="0"/>
                </a:rPr>
                <a:t>@bp.post("/chat/stream")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async def chat_handler()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D00C4B-6BA3-B344-8921-F49A735C58D5}"/>
                </a:ext>
              </a:extLst>
            </p:cNvPr>
            <p:cNvCxnSpPr>
              <a:cxnSpLocks/>
            </p:cNvCxnSpPr>
            <p:nvPr/>
          </p:nvCxnSpPr>
          <p:spPr>
            <a:xfrm>
              <a:off x="5752626" y="3420578"/>
              <a:ext cx="17151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EAA49E-1685-005B-E170-1151E8289ADA}"/>
                </a:ext>
              </a:extLst>
            </p:cNvPr>
            <p:cNvSpPr txBox="1"/>
            <p:nvPr/>
          </p:nvSpPr>
          <p:spPr>
            <a:xfrm>
              <a:off x="5767480" y="3476164"/>
              <a:ext cx="18873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Aptos" panose="020B0004020202020204" pitchFamily="34" charset="0"/>
                </a:rPr>
                <a:t>base64 image +</a:t>
              </a:r>
            </a:p>
          </p:txBody>
        </p:sp>
      </p:grp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77B79BCF-CB3D-7CA2-CEFB-7BFC67F1DB34}"/>
              </a:ext>
            </a:extLst>
          </p:cNvPr>
          <p:cNvSpPr txBox="1">
            <a:spLocks/>
          </p:cNvSpPr>
          <p:nvPr/>
        </p:nvSpPr>
        <p:spPr>
          <a:xfrm>
            <a:off x="1824066" y="1871453"/>
            <a:ext cx="2844600" cy="889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Frontend</a:t>
            </a:r>
          </a:p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</a:rPr>
              <a:t>(HTML, JavaScript)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B315A6D-0B7C-E7C7-5EA8-486107A767E0}"/>
              </a:ext>
            </a:extLst>
          </p:cNvPr>
          <p:cNvGrpSpPr/>
          <p:nvPr/>
        </p:nvGrpSpPr>
        <p:grpSpPr>
          <a:xfrm>
            <a:off x="8428856" y="3580476"/>
            <a:ext cx="1548000" cy="893022"/>
            <a:chOff x="8428856" y="3580476"/>
            <a:chExt cx="1548000" cy="89302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4339EFD-E9BA-81B8-C5B1-4CA3401ABCDA}"/>
                </a:ext>
              </a:extLst>
            </p:cNvPr>
            <p:cNvCxnSpPr>
              <a:cxnSpLocks/>
            </p:cNvCxnSpPr>
            <p:nvPr/>
          </p:nvCxnSpPr>
          <p:spPr>
            <a:xfrm>
              <a:off x="9202856" y="3580476"/>
              <a:ext cx="0" cy="397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10">
              <a:extLst>
                <a:ext uri="{FF2B5EF4-FFF2-40B4-BE49-F238E27FC236}">
                  <a16:creationId xmlns:a16="http://schemas.microsoft.com/office/drawing/2014/main" id="{CD33DC83-1379-28B1-710B-25C77AE3CEF4}"/>
                </a:ext>
              </a:extLst>
            </p:cNvPr>
            <p:cNvSpPr/>
            <p:nvPr/>
          </p:nvSpPr>
          <p:spPr bwMode="auto">
            <a:xfrm>
              <a:off x="8428856" y="3980115"/>
              <a:ext cx="1548000" cy="49338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28000">
                        <a:srgbClr val="FFFFFF"/>
                      </a:gs>
                      <a:gs pos="53147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Aptos" panose="020B0004020202020204" pitchFamily="34" charset="0"/>
                  <a:cs typeface="Segoe UI"/>
                </a:rPr>
                <a:t>Model</a:t>
              </a:r>
              <a:endPara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cs typeface="Segoe UI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B5069CD-89DE-0361-75C9-C4D23DC448C9}"/>
              </a:ext>
            </a:extLst>
          </p:cNvPr>
          <p:cNvSpPr txBox="1"/>
          <p:nvPr/>
        </p:nvSpPr>
        <p:spPr>
          <a:xfrm>
            <a:off x="5817416" y="4738602"/>
            <a:ext cx="2156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Segoe UI" panose="020B0502040204020203" pitchFamily="34" charset="0"/>
              </a:rPr>
              <a:t>Streamed response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8FE5B7-2F8F-710F-7205-82A2CB7301F5}"/>
              </a:ext>
            </a:extLst>
          </p:cNvPr>
          <p:cNvSpPr txBox="1"/>
          <p:nvPr/>
        </p:nvSpPr>
        <p:spPr>
          <a:xfrm>
            <a:off x="5898922" y="5240962"/>
            <a:ext cx="3310284" cy="1400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Transfer-Encoding: Chunked</a:t>
            </a:r>
          </a:p>
          <a:p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{"content": "He"}</a:t>
            </a:r>
          </a:p>
          <a:p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{"content": "llo"}</a:t>
            </a:r>
          </a:p>
          <a:p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{"content":  "It's"}</a:t>
            </a:r>
          </a:p>
          <a:p>
            <a:r>
              <a:rPr lang="en-US" sz="1700">
                <a:latin typeface="Consolas" panose="020B0609020204030204" pitchFamily="49" charset="0"/>
                <a:cs typeface="Consolas" panose="020B0609020204030204" pitchFamily="49" charset="0"/>
              </a:rPr>
              <a:t>{"content": "me"}</a:t>
            </a:r>
          </a:p>
        </p:txBody>
      </p:sp>
      <p:cxnSp>
        <p:nvCxnSpPr>
          <p:cNvPr id="49" name="Straight Arrow Connector 69">
            <a:extLst>
              <a:ext uri="{FF2B5EF4-FFF2-40B4-BE49-F238E27FC236}">
                <a16:creationId xmlns:a16="http://schemas.microsoft.com/office/drawing/2014/main" id="{6C32F2D9-87B6-C9A3-5E9A-F26BBC0479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17416" y="4479848"/>
            <a:ext cx="3391790" cy="628086"/>
          </a:xfrm>
          <a:prstGeom prst="bentConnector3">
            <a:avLst>
              <a:gd name="adj1" fmla="val -414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group of crocodiles on the ground&#10;&#10;AI-generated content may be incorrect.">
            <a:extLst>
              <a:ext uri="{FF2B5EF4-FFF2-40B4-BE49-F238E27FC236}">
                <a16:creationId xmlns:a16="http://schemas.microsoft.com/office/drawing/2014/main" id="{BF19A9CE-5B1A-0281-C33C-057FBA9B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" t="3743" r="3979" b="59231"/>
          <a:stretch/>
        </p:blipFill>
        <p:spPr>
          <a:xfrm>
            <a:off x="1348148" y="2898529"/>
            <a:ext cx="4336034" cy="1647346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215696-EA52-98A8-501E-F315DDBCB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t="3699" r="3905" b="55896"/>
          <a:stretch/>
        </p:blipFill>
        <p:spPr>
          <a:xfrm>
            <a:off x="1348148" y="5205526"/>
            <a:ext cx="4411760" cy="1226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 descr="A group of crocodiles on the ground&#10;&#10;AI-generated content may be incorrect.">
            <a:extLst>
              <a:ext uri="{FF2B5EF4-FFF2-40B4-BE49-F238E27FC236}">
                <a16:creationId xmlns:a16="http://schemas.microsoft.com/office/drawing/2014/main" id="{4B1A1EA8-125B-3A8B-D72D-1D86D3E2A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" t="84743" r="4249" b="6956"/>
          <a:stretch/>
        </p:blipFill>
        <p:spPr>
          <a:xfrm>
            <a:off x="1348148" y="4545875"/>
            <a:ext cx="4336034" cy="369332"/>
          </a:xfrm>
          <a:prstGeom prst="rect">
            <a:avLst/>
          </a:prstGeom>
          <a:ln>
            <a:noFill/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7C21AEF-D2AA-2981-2BF3-99D0A8F9FC3F}"/>
              </a:ext>
            </a:extLst>
          </p:cNvPr>
          <p:cNvSpPr/>
          <p:nvPr/>
        </p:nvSpPr>
        <p:spPr>
          <a:xfrm>
            <a:off x="1348148" y="2898529"/>
            <a:ext cx="4336034" cy="202473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C13CD8-0E51-76CE-997F-DD5FF6E81CBF}"/>
              </a:ext>
            </a:extLst>
          </p:cNvPr>
          <p:cNvSpPr txBox="1"/>
          <p:nvPr/>
        </p:nvSpPr>
        <p:spPr>
          <a:xfrm>
            <a:off x="5789669" y="3789910"/>
            <a:ext cx="169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ptos" panose="020B0004020202020204" pitchFamily="34" charset="0"/>
              </a:rPr>
              <a:t>u</a:t>
            </a:r>
            <a:r>
              <a:rPr lang="en-US">
                <a:solidFill>
                  <a:schemeClr val="tx1"/>
                </a:solidFill>
                <a:latin typeface="Aptos" panose="020B0004020202020204" pitchFamily="34" charset="0"/>
              </a:rPr>
              <a:t>ser question</a:t>
            </a:r>
          </a:p>
        </p:txBody>
      </p:sp>
    </p:spTree>
    <p:extLst>
      <p:ext uri="{BB962C8B-B14F-4D97-AF65-F5344CB8AC3E}">
        <p14:creationId xmlns:p14="http://schemas.microsoft.com/office/powerpoint/2010/main" val="3363732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EFF10-8F52-5D9C-9658-ED35BE4BB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CE16-41E8-E351-D8ED-559037F18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Codificando imágenes en el frontend (simplificado)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F7D45-EC7A-0ABF-AB5A-4FB95811DDB8}"/>
              </a:ext>
            </a:extLst>
          </p:cNvPr>
          <p:cNvSpPr txBox="1"/>
          <p:nvPr/>
        </p:nvSpPr>
        <p:spPr>
          <a:xfrm>
            <a:off x="1184366" y="1698170"/>
            <a:ext cx="10232571" cy="4452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toBase64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Promise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resolve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reject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const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reader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FileReader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reader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readAsDataURL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reader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()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resolve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reader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reader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onerror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reject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2025"/>
              </a:lnSpc>
            </a:pP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pPr>
              <a:lnSpc>
                <a:spcPts val="2025"/>
              </a:lnSpc>
            </a:pPr>
            <a:endParaRPr lang="en-US" sz="17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addEventListener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"submit"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const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getElementById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7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>
              <a:lnSpc>
                <a:spcPts val="2025"/>
              </a:lnSpc>
            </a:pP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const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fileData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? </a:t>
            </a:r>
            <a:r>
              <a:rPr lang="en-US" sz="17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toBase64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: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ts val="2025"/>
              </a:lnSpc>
            </a:pP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Get all messages and send with file to backend</a:t>
            </a: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const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getStreamedCompletion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{</a:t>
            </a: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context: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file: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fileData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file_name: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? 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ts val="2025"/>
              </a:lnSpc>
            </a:pP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});</a:t>
            </a:r>
            <a:endParaRPr lang="en-US" sz="17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...</a:t>
            </a: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3F509-9044-3EC7-E6EE-033F72FB1285}"/>
              </a:ext>
            </a:extLst>
          </p:cNvPr>
          <p:cNvSpPr txBox="1"/>
          <p:nvPr/>
        </p:nvSpPr>
        <p:spPr>
          <a:xfrm>
            <a:off x="1184366" y="6245510"/>
            <a:ext cx="10398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https://aka.ms/chat-vision-app</a:t>
            </a:r>
            <a:r>
              <a:rPr lang="en-US" sz="2400"/>
              <a:t> : src/quartapp/templates/index.html</a:t>
            </a:r>
          </a:p>
        </p:txBody>
      </p:sp>
    </p:spTree>
    <p:extLst>
      <p:ext uri="{BB962C8B-B14F-4D97-AF65-F5344CB8AC3E}">
        <p14:creationId xmlns:p14="http://schemas.microsoft.com/office/powerpoint/2010/main" val="30095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696068" y="1748443"/>
            <a:ext cx="6104131" cy="33611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🧠 10/7: LLMs ​</a:t>
            </a:r>
          </a:p>
          <a:p>
            <a:pPr fontAlgn="base"/>
            <a:r>
              <a:rPr lang="en-US" dirty="0"/>
              <a:t>↖️ 10/8: Embeddings  </a:t>
            </a:r>
            <a:r>
              <a:rPr lang="en-US" dirty="0" err="1"/>
              <a:t>vectoriales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🔍 10/9: RAG ​</a:t>
            </a:r>
          </a:p>
          <a:p>
            <a:pPr fontAlgn="base"/>
            <a:r>
              <a:rPr lang="en-US" dirty="0"/>
              <a:t>️ 🖼10/14: Models de Visión​</a:t>
            </a:r>
          </a:p>
          <a:p>
            <a:pPr fontAlgn="base"/>
            <a:r>
              <a:rPr lang="en-US" dirty="0"/>
              <a:t>🛠️ 10/15: </a:t>
            </a:r>
            <a:r>
              <a:rPr lang="en-US" dirty="0" err="1"/>
              <a:t>Salidas</a:t>
            </a:r>
            <a:r>
              <a:rPr lang="en-US" dirty="0"/>
              <a:t> </a:t>
            </a:r>
            <a:r>
              <a:rPr lang="en-US" dirty="0" err="1"/>
              <a:t>Estructuradas</a:t>
            </a:r>
            <a:r>
              <a:rPr lang="en-US" dirty="0"/>
              <a:t> ​</a:t>
            </a:r>
          </a:p>
          <a:p>
            <a:pPr fontAlgn="base"/>
            <a:r>
              <a:rPr lang="en-US" dirty="0"/>
              <a:t>🛡️ 10/16: Calidad y </a:t>
            </a:r>
            <a:r>
              <a:rPr lang="en-US" dirty="0" err="1"/>
              <a:t>Seguridad</a:t>
            </a:r>
            <a:r>
              <a:rPr lang="en-US" dirty="0"/>
              <a:t> ​</a:t>
            </a:r>
          </a:p>
          <a:p>
            <a:pPr fontAlgn="base"/>
            <a:r>
              <a:rPr lang="en-US" dirty="0"/>
              <a:t>🛠️ 10/21: Tool calling ​</a:t>
            </a:r>
          </a:p>
          <a:p>
            <a:pPr fontAlgn="base"/>
            <a:r>
              <a:rPr lang="en-US" dirty="0"/>
              <a:t>🤖 10/22: </a:t>
            </a:r>
            <a:r>
              <a:rPr lang="en-US" dirty="0" err="1"/>
              <a:t>Agentes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🔗 10/23: Model Context Protocol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90410-FE67-AB5A-ECE5-51AA0F901843}"/>
              </a:ext>
            </a:extLst>
          </p:cNvPr>
          <p:cNvSpPr txBox="1"/>
          <p:nvPr/>
        </p:nvSpPr>
        <p:spPr>
          <a:xfrm>
            <a:off x="7410893" y="6077910"/>
            <a:ext cx="6103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sng" strike="noStrike" dirty="0">
                <a:solidFill>
                  <a:srgbClr val="0066FF"/>
                </a:solidFill>
                <a:effectLst/>
                <a:latin typeface="Aptos" panose="020B0004020202020204" pitchFamily="34" charset="0"/>
                <a:hlinkClick r:id="rId3"/>
              </a:rPr>
              <a:t>aka.ms/pythonia/recursos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0942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4495B-56CF-C966-8BA8-4237ED99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8C13-5B35-7BD5-DA74-EF6D36BF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/>
              <a:t>Manejando imágenes en el backend (simplificado)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98A8F-0574-4807-F7D7-7E1B5F68D327}"/>
              </a:ext>
            </a:extLst>
          </p:cNvPr>
          <p:cNvSpPr txBox="1"/>
          <p:nvPr/>
        </p:nvSpPr>
        <p:spPr>
          <a:xfrm>
            <a:off x="1184366" y="1698170"/>
            <a:ext cx="10232571" cy="44411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bp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.post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"/chat/stream"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chat_handler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request_json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get_json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request_messages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request_json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"messages"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request_json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"context"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600" b="0">
              <a:solidFill>
                <a:srgbClr val="001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all_messages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request_messages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all_messages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.append(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request_messages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"detail"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"auto"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}]})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all_messages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.append(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request_messages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[-</a:t>
            </a:r>
            <a:r>
              <a:rPr lang="en-US" sz="16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ts val="2025"/>
              </a:lnSpc>
              <a:buNone/>
            </a:pPr>
            <a:b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chat_coroutine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bp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.openai_client.chat.completions.create(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environ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"OPENAI_MODEL"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all_messages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02000-D589-3A66-B580-04E815A82F07}"/>
              </a:ext>
            </a:extLst>
          </p:cNvPr>
          <p:cNvSpPr txBox="1"/>
          <p:nvPr/>
        </p:nvSpPr>
        <p:spPr>
          <a:xfrm>
            <a:off x="1184366" y="6245510"/>
            <a:ext cx="10913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https://aka.ms/chat-vision-app</a:t>
            </a:r>
            <a:r>
              <a:rPr lang="en-US" sz="2400"/>
              <a:t> : src/quartapp/chat.py</a:t>
            </a:r>
          </a:p>
        </p:txBody>
      </p:sp>
    </p:spTree>
    <p:extLst>
      <p:ext uri="{BB962C8B-B14F-4D97-AF65-F5344CB8AC3E}">
        <p14:creationId xmlns:p14="http://schemas.microsoft.com/office/powerpoint/2010/main" val="374487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20B60-BA7D-2A37-2930-53FAE46D7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3C94-5490-03C2-13B2-FCF251F82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Otras </a:t>
            </a:r>
            <a:r>
              <a:rPr lang="en-US" err="1"/>
              <a:t>formas</a:t>
            </a:r>
            <a:r>
              <a:rPr lang="en-US"/>
              <a:t> de </a:t>
            </a:r>
            <a:r>
              <a:rPr lang="en-US" err="1"/>
              <a:t>manejar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upload de </a:t>
            </a:r>
            <a:r>
              <a:rPr lang="en-US" err="1"/>
              <a:t>imágenes</a:t>
            </a:r>
            <a:endParaRPr lang="es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6A631-ACBE-1ADF-B941-CBE8070C4A82}"/>
              </a:ext>
            </a:extLst>
          </p:cNvPr>
          <p:cNvSpPr txBox="1"/>
          <p:nvPr/>
        </p:nvSpPr>
        <p:spPr>
          <a:xfrm>
            <a:off x="1158240" y="2203269"/>
            <a:ext cx="92408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/>
              <a:t>Envía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</a:t>
            </a:r>
            <a:r>
              <a:rPr lang="en-US" sz="2400" err="1"/>
              <a:t>solicitud</a:t>
            </a:r>
            <a:r>
              <a:rPr lang="en-US" sz="2400"/>
              <a:t> POST </a:t>
            </a:r>
            <a:r>
              <a:rPr lang="en-US" sz="2400" err="1"/>
              <a:t>desde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frontend </a:t>
            </a:r>
            <a:r>
              <a:rPr lang="en-US" sz="2400" err="1"/>
              <a:t>usando</a:t>
            </a:r>
            <a:r>
              <a:rPr lang="en-US" sz="2400"/>
              <a:t> multipart form data </a:t>
            </a:r>
            <a:r>
              <a:rPr lang="en-US" sz="2400">
                <a:hlinkClick r:id="rId2"/>
              </a:rPr>
              <a:t>https://aka.ms/chat-vision-multipart</a:t>
            </a:r>
            <a:endParaRPr lang="en-US" sz="2400"/>
          </a:p>
          <a:p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/>
              <a:t>Carga </a:t>
            </a:r>
            <a:r>
              <a:rPr lang="en-US" sz="2400" err="1"/>
              <a:t>imágenes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separado</a:t>
            </a:r>
            <a:r>
              <a:rPr lang="en-US" sz="2400"/>
              <a:t>:</a:t>
            </a:r>
            <a:br>
              <a:rPr lang="en-US" sz="2400"/>
            </a:b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 err="1"/>
              <a:t>Almacena</a:t>
            </a:r>
            <a:r>
              <a:rPr lang="en-US" sz="2400"/>
              <a:t> la imagen </a:t>
            </a:r>
            <a:r>
              <a:rPr lang="en-US" sz="2400" err="1"/>
              <a:t>en</a:t>
            </a:r>
            <a:r>
              <a:rPr lang="en-US" sz="2400"/>
              <a:t> un </a:t>
            </a:r>
            <a:r>
              <a:rPr lang="en-US" sz="2400" err="1"/>
              <a:t>almacenamiento</a:t>
            </a:r>
            <a:r>
              <a:rPr lang="en-US" sz="2400"/>
              <a:t> de </a:t>
            </a:r>
            <a:r>
              <a:rPr lang="en-US" sz="2400" err="1"/>
              <a:t>archivos</a:t>
            </a:r>
            <a:r>
              <a:rPr lang="en-US" sz="2400"/>
              <a:t> (</a:t>
            </a:r>
            <a:r>
              <a:rPr lang="en-US" sz="2400" err="1"/>
              <a:t>por</a:t>
            </a:r>
            <a:r>
              <a:rPr lang="en-US" sz="2400"/>
              <a:t> </a:t>
            </a:r>
            <a:r>
              <a:rPr lang="en-US" sz="2400" err="1"/>
              <a:t>ejemplo</a:t>
            </a:r>
            <a:r>
              <a:rPr lang="en-US" sz="2400"/>
              <a:t>, Azure Blob Storage)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err="1"/>
              <a:t>Envía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identificador</a:t>
            </a:r>
            <a:r>
              <a:rPr lang="en-US" sz="2400"/>
              <a:t> del </a:t>
            </a:r>
            <a:r>
              <a:rPr lang="en-US" sz="2400" err="1"/>
              <a:t>archivo</a:t>
            </a:r>
            <a:r>
              <a:rPr lang="en-US" sz="2400"/>
              <a:t> al frontend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El frontend </a:t>
            </a:r>
            <a:r>
              <a:rPr lang="en-US" sz="2400" err="1"/>
              <a:t>envía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identificador</a:t>
            </a:r>
            <a:r>
              <a:rPr lang="en-US" sz="2400"/>
              <a:t> del </a:t>
            </a:r>
            <a:r>
              <a:rPr lang="en-US" sz="2400" err="1"/>
              <a:t>archivo</a:t>
            </a:r>
            <a:r>
              <a:rPr lang="en-US" sz="2400"/>
              <a:t> de </a:t>
            </a:r>
            <a:r>
              <a:rPr lang="en-US" sz="2400" err="1"/>
              <a:t>vuelta</a:t>
            </a:r>
            <a:r>
              <a:rPr lang="en-US" sz="2400"/>
              <a:t> al backend</a:t>
            </a:r>
            <a:br>
              <a:rPr lang="en-US" sz="2400"/>
            </a:br>
            <a:r>
              <a:rPr lang="en-US" sz="2400"/>
              <a:t>⚠️ ¡</a:t>
            </a:r>
            <a:r>
              <a:rPr lang="en-US" sz="2400" err="1"/>
              <a:t>Asegúrate</a:t>
            </a:r>
            <a:r>
              <a:rPr lang="en-US" sz="2400"/>
              <a:t> de que </a:t>
            </a:r>
            <a:r>
              <a:rPr lang="en-US" sz="2400" err="1"/>
              <a:t>otros</a:t>
            </a:r>
            <a:r>
              <a:rPr lang="en-US" sz="2400"/>
              <a:t> </a:t>
            </a:r>
            <a:r>
              <a:rPr lang="en-US" sz="2400" err="1"/>
              <a:t>usuarios</a:t>
            </a:r>
            <a:r>
              <a:rPr lang="en-US" sz="2400"/>
              <a:t> no </a:t>
            </a:r>
            <a:r>
              <a:rPr lang="en-US" sz="2400" err="1"/>
              <a:t>puedan</a:t>
            </a:r>
            <a:r>
              <a:rPr lang="en-US" sz="2400"/>
              <a:t> acceder a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archivos</a:t>
            </a:r>
            <a:r>
              <a:rPr lang="en-US" sz="2400"/>
              <a:t> de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demás</a:t>
            </a:r>
            <a:r>
              <a:rPr lang="en-US" sz="24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57805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03167-6B7D-B657-9A95-C8EA79BA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7138-8A88-ED59-F4BB-802F4010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Modelos</a:t>
            </a:r>
            <a:r>
              <a:rPr lang="en-US"/>
              <a:t> de embeddings </a:t>
            </a:r>
            <a:r>
              <a:rPr lang="en-US" err="1"/>
              <a:t>multimodales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4406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2152-959D-0D14-7627-BD2BB30E0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F642-96F4-24E0-CCF3-F5703FB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¿Quieres seguir los pasos?</a:t>
            </a:r>
            <a:endParaRPr lang="es-MX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88A6A08-281E-AF47-D376-A6196C8031CB}"/>
              </a:ext>
            </a:extLst>
          </p:cNvPr>
          <p:cNvSpPr txBox="1">
            <a:spLocks/>
          </p:cNvSpPr>
          <p:nvPr/>
        </p:nvSpPr>
        <p:spPr>
          <a:xfrm>
            <a:off x="1118331" y="1876431"/>
            <a:ext cx="10235705" cy="17525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US" dirty="0"/>
              <a:t>Abre este repositorio de GitHub:</a:t>
            </a:r>
            <a:br>
              <a:rPr lang="es-US" dirty="0"/>
            </a:br>
            <a:r>
              <a:rPr lang="es-US" dirty="0">
                <a:hlinkClick r:id="rId2"/>
              </a:rPr>
              <a:t>aka.ms/vector-embedding-demos</a:t>
            </a:r>
            <a:endParaRPr lang="es-US" dirty="0">
              <a:hlinkClick r:id="rId3"/>
            </a:endParaRPr>
          </a:p>
          <a:p>
            <a:pPr marL="514350" indent="-514350">
              <a:buFont typeface="+mj-lt"/>
              <a:buAutoNum type="arabicPeriod"/>
            </a:pPr>
            <a:r>
              <a:rPr lang="es-US" dirty="0"/>
              <a:t>Usa el botón "</a:t>
            </a:r>
            <a:r>
              <a:rPr lang="es-US" dirty="0" err="1"/>
              <a:t>Code</a:t>
            </a:r>
            <a:r>
              <a:rPr lang="es-US" dirty="0"/>
              <a:t>" para crear un GitHub </a:t>
            </a:r>
            <a:r>
              <a:rPr lang="es-US" dirty="0" err="1"/>
              <a:t>Codespace</a:t>
            </a:r>
            <a:r>
              <a:rPr lang="es-US" dirty="0"/>
              <a:t>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6BD9B0-41DA-69B4-9B98-1A21C02CB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1199535" y="3628978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3FFE393-DAAA-6B05-6B21-3A59C579DF23}"/>
              </a:ext>
            </a:extLst>
          </p:cNvPr>
          <p:cNvSpPr txBox="1">
            <a:spLocks/>
          </p:cNvSpPr>
          <p:nvPr/>
        </p:nvSpPr>
        <p:spPr>
          <a:xfrm>
            <a:off x="1049416" y="6285307"/>
            <a:ext cx="10567146" cy="940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3. </a:t>
            </a:r>
            <a:r>
              <a:rPr lang="es-US"/>
              <a:t>Espera unos minutos para que se inicie el </a:t>
            </a:r>
            <a:r>
              <a:rPr lang="es-US" err="1"/>
              <a:t>Codespace</a:t>
            </a:r>
            <a:r>
              <a:rPr lang="es-US"/>
              <a:t> </a:t>
            </a:r>
            <a:r>
              <a:rPr lang="en-US"/>
              <a:t>⏱️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F32041-DB41-285E-B82C-BFF2038130B4}"/>
              </a:ext>
            </a:extLst>
          </p:cNvPr>
          <p:cNvCxnSpPr/>
          <p:nvPr/>
        </p:nvCxnSpPr>
        <p:spPr>
          <a:xfrm flipH="1">
            <a:off x="4178709" y="5820697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9B72D182-70EB-6C74-B0CC-D22110ACE3F6}"/>
              </a:ext>
            </a:extLst>
          </p:cNvPr>
          <p:cNvSpPr txBox="1"/>
          <p:nvPr/>
        </p:nvSpPr>
        <p:spPr>
          <a:xfrm>
            <a:off x="9732317" y="5401831"/>
            <a:ext cx="401817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hlinkClick r:id="rId5"/>
              </a:rPr>
              <a:t>Video guía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56298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6463-41B3-FC51-C3F6-29C8650EC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DB90-E534-9D0B-6829-860B174E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Azure AI Vision: Multimodal embeddings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117E2-77BD-D311-C74F-D8BB4437CE89}"/>
              </a:ext>
            </a:extLst>
          </p:cNvPr>
          <p:cNvSpPr txBox="1"/>
          <p:nvPr/>
        </p:nvSpPr>
        <p:spPr>
          <a:xfrm>
            <a:off x="1159328" y="1745866"/>
            <a:ext cx="107232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/>
              <a:t>Usa la API de Azure AI Vision para </a:t>
            </a:r>
            <a:r>
              <a:rPr lang="en-US" sz="2400" err="1"/>
              <a:t>generar</a:t>
            </a:r>
            <a:r>
              <a:rPr lang="en-US" sz="2400"/>
              <a:t> embeddings con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modelo</a:t>
            </a:r>
            <a:r>
              <a:rPr lang="en-US" sz="2400"/>
              <a:t> Florence.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34301C-91B6-4BC7-5DFE-FCAC9CA97209}"/>
              </a:ext>
            </a:extLst>
          </p:cNvPr>
          <p:cNvCxnSpPr>
            <a:cxnSpLocks/>
          </p:cNvCxnSpPr>
          <p:nvPr/>
        </p:nvCxnSpPr>
        <p:spPr>
          <a:xfrm>
            <a:off x="4105656" y="3227421"/>
            <a:ext cx="148960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84546B-B29C-1676-0771-F97D7A7C2DAD}"/>
              </a:ext>
            </a:extLst>
          </p:cNvPr>
          <p:cNvSpPr txBox="1"/>
          <p:nvPr/>
        </p:nvSpPr>
        <p:spPr>
          <a:xfrm>
            <a:off x="5748311" y="3073532"/>
            <a:ext cx="235066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/vectorizeImage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AA3B33-D666-E2B1-58C7-00F53C747457}"/>
              </a:ext>
            </a:extLst>
          </p:cNvPr>
          <p:cNvCxnSpPr>
            <a:cxnSpLocks/>
          </p:cNvCxnSpPr>
          <p:nvPr/>
        </p:nvCxnSpPr>
        <p:spPr>
          <a:xfrm>
            <a:off x="8229600" y="3227421"/>
            <a:ext cx="1328058" cy="5249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E05734-BBD7-9324-1970-05C3077E238D}"/>
              </a:ext>
            </a:extLst>
          </p:cNvPr>
          <p:cNvSpPr txBox="1"/>
          <p:nvPr/>
        </p:nvSpPr>
        <p:spPr>
          <a:xfrm>
            <a:off x="9675549" y="2505670"/>
            <a:ext cx="203497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>
                <a:effectLst/>
                <a:latin typeface="Menlo" panose="020B0609030804020204" pitchFamily="49" charset="0"/>
              </a:rPr>
              <a:t>[</a:t>
            </a:r>
          </a:p>
          <a:p>
            <a:r>
              <a:rPr lang="en-US" sz="2000" b="0">
                <a:effectLst/>
                <a:latin typeface="Menlo" panose="020B0609030804020204" pitchFamily="49" charset="0"/>
              </a:rPr>
              <a:t>  3.3652344,</a:t>
            </a:r>
          </a:p>
          <a:p>
            <a:r>
              <a:rPr lang="en-US" sz="2000" b="0">
                <a:effectLst/>
                <a:latin typeface="Menlo" panose="020B0609030804020204" pitchFamily="49" charset="0"/>
              </a:rPr>
              <a:t>  0.8413086,</a:t>
            </a:r>
          </a:p>
          <a:p>
            <a:r>
              <a:rPr lang="en-US" sz="2000" b="0">
                <a:effectLst/>
                <a:latin typeface="Menlo" panose="020B0609030804020204" pitchFamily="49" charset="0"/>
              </a:rPr>
              <a:t>  1.2783203</a:t>
            </a:r>
            <a:r>
              <a:rPr lang="en-US" sz="2000">
                <a:latin typeface="Menlo" panose="020B0609030804020204" pitchFamily="49" charset="0"/>
              </a:rPr>
              <a:t>,</a:t>
            </a:r>
          </a:p>
          <a:p>
            <a:r>
              <a:rPr lang="en-US" sz="2000" b="0">
                <a:effectLst/>
                <a:latin typeface="Menlo" panose="020B0609030804020204" pitchFamily="49" charset="0"/>
              </a:rPr>
              <a:t>  ...],</a:t>
            </a:r>
          </a:p>
          <a:p>
            <a:pPr algn="l"/>
            <a:endParaRPr lang="en-US" sz="2000" err="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480DD1-1FB8-819D-3E31-F84C0180D8CC}"/>
              </a:ext>
            </a:extLst>
          </p:cNvPr>
          <p:cNvGrpSpPr/>
          <p:nvPr/>
        </p:nvGrpSpPr>
        <p:grpSpPr>
          <a:xfrm>
            <a:off x="1159328" y="4885494"/>
            <a:ext cx="10825844" cy="1846659"/>
            <a:chOff x="1159328" y="4885494"/>
            <a:chExt cx="10825844" cy="18466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FA80F1-A561-0EEB-A4F8-03BA16A2260F}"/>
                </a:ext>
              </a:extLst>
            </p:cNvPr>
            <p:cNvSpPr txBox="1"/>
            <p:nvPr/>
          </p:nvSpPr>
          <p:spPr>
            <a:xfrm>
              <a:off x="1159328" y="5046507"/>
              <a:ext cx="281896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err="1"/>
                <a:t>"a beach-themed tealight candle holder"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3BBDF5-6340-2E50-4F9C-576A6FA1C16F}"/>
                </a:ext>
              </a:extLst>
            </p:cNvPr>
            <p:cNvCxnSpPr>
              <a:cxnSpLocks/>
            </p:cNvCxnSpPr>
            <p:nvPr/>
          </p:nvCxnSpPr>
          <p:spPr>
            <a:xfrm>
              <a:off x="4105656" y="5502536"/>
              <a:ext cx="14896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DA677A-602A-1C99-5E13-5031EA6768DD}"/>
                </a:ext>
              </a:extLst>
            </p:cNvPr>
            <p:cNvSpPr txBox="1"/>
            <p:nvPr/>
          </p:nvSpPr>
          <p:spPr>
            <a:xfrm>
              <a:off x="5748311" y="5348647"/>
              <a:ext cx="2034976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err="1">
                  <a:latin typeface="Consolas" panose="020B0609020204030204" pitchFamily="49" charset="0"/>
                  <a:cs typeface="Consolas" panose="020B0609020204030204" pitchFamily="49" charset="0"/>
                </a:rPr>
                <a:t>/vectorizeText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5ED2D1C-CFF3-1363-338D-247F9CF7C6D7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5518671"/>
              <a:ext cx="1328057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C4289F-966D-0267-270E-9A21E633ABDD}"/>
                </a:ext>
              </a:extLst>
            </p:cNvPr>
            <p:cNvSpPr txBox="1"/>
            <p:nvPr/>
          </p:nvSpPr>
          <p:spPr>
            <a:xfrm>
              <a:off x="9675549" y="4885494"/>
              <a:ext cx="2309623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0" i="0">
                  <a:effectLst/>
                  <a:latin typeface="Menlo" panose="020B0609030804020204" pitchFamily="49" charset="0"/>
                </a:rPr>
                <a:t>[</a:t>
              </a:r>
            </a:p>
            <a:p>
              <a:r>
                <a:rPr lang="en-US" sz="2000">
                  <a:latin typeface="Menlo" panose="020B0609030804020204" pitchFamily="49" charset="0"/>
                </a:rPr>
                <a:t> </a:t>
              </a:r>
              <a:r>
                <a:rPr lang="en-US" sz="2000" b="0" i="0">
                  <a:effectLst/>
                  <a:latin typeface="Menlo" panose="020B0609030804020204" pitchFamily="49" charset="0"/>
                </a:rPr>
                <a:t>-0.027022313,</a:t>
              </a:r>
            </a:p>
            <a:p>
              <a:r>
                <a:rPr lang="en-US" sz="2000">
                  <a:latin typeface="Menlo" panose="020B0609030804020204" pitchFamily="49" charset="0"/>
                </a:rPr>
                <a:t> </a:t>
              </a:r>
              <a:r>
                <a:rPr lang="en-US" sz="2000" b="0" i="0">
                  <a:effectLst/>
                  <a:latin typeface="Menlo" panose="020B0609030804020204" pitchFamily="49" charset="0"/>
                </a:rPr>
                <a:t>-0.011945606,</a:t>
              </a:r>
            </a:p>
            <a:p>
              <a:r>
                <a:rPr lang="en-US" sz="2000">
                  <a:latin typeface="Menlo" panose="020B0609030804020204" pitchFamily="49" charset="0"/>
                </a:rPr>
                <a:t> </a:t>
              </a:r>
              <a:r>
                <a:rPr lang="en-US" sz="2000" b="0" i="0">
                  <a:effectLst/>
                  <a:latin typeface="Menlo" panose="020B0609030804020204" pitchFamily="49" charset="0"/>
                </a:rPr>
                <a:t>0.019690325,</a:t>
              </a:r>
              <a:endParaRPr lang="en-US" sz="2000">
                <a:latin typeface="Menlo" panose="020B0609030804020204" pitchFamily="49" charset="0"/>
              </a:endParaRPr>
            </a:p>
            <a:p>
              <a:r>
                <a:rPr lang="en-US" sz="2000" b="0">
                  <a:effectLst/>
                  <a:latin typeface="Menlo" panose="020B0609030804020204" pitchFamily="49" charset="0"/>
                </a:rPr>
                <a:t>  ...],</a:t>
              </a:r>
            </a:p>
            <a:p>
              <a:pPr algn="l"/>
              <a:endParaRPr lang="en-US" sz="2000" err="1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15E2AA5-5172-6CEC-0C4D-7EC04222C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16" y="2415067"/>
            <a:ext cx="2818967" cy="194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4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062F9-A183-7586-FAEE-DCA5B67BF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E6DF-2546-2B17-F046-5AE14D8F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AI Vision: </a:t>
            </a:r>
            <a:r>
              <a:rPr lang="en-US" err="1"/>
              <a:t>Usando</a:t>
            </a:r>
            <a:r>
              <a:rPr lang="en-US"/>
              <a:t> la API con Python</a:t>
            </a:r>
            <a:endParaRPr lang="es-MX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B7FFB-6ED0-CC55-2DF7-53543E8552BC}"/>
              </a:ext>
            </a:extLst>
          </p:cNvPr>
          <p:cNvSpPr txBox="1"/>
          <p:nvPr/>
        </p:nvSpPr>
        <p:spPr>
          <a:xfrm>
            <a:off x="1168472" y="1783821"/>
            <a:ext cx="9974112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get_image_embedding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image_file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mimetype = mimetypes.guess_type(image_file)[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 =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AZURE_AI_VISION_URL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:vectorizeImage"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headers = get_auth_headers()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headers[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"Content-Type"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mimetype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requests.post(url,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headers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=headers,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params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=get_model_params(),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(image_file,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"rb"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response.json()[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"vector"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get_text_embedding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 =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AZURE_AI_VISION_URL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:vectorizeText"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response = requests.post(url,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headers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=get_auth_headers(),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params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=get_model_params(),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={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text})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response.json()[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"vector"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C41DA08F-26D0-8635-08EF-A01B4B6128EB}"/>
              </a:ext>
            </a:extLst>
          </p:cNvPr>
          <p:cNvSpPr txBox="1">
            <a:spLocks/>
          </p:cNvSpPr>
          <p:nvPr/>
        </p:nvSpPr>
        <p:spPr>
          <a:xfrm>
            <a:off x="1168472" y="6108039"/>
            <a:ext cx="5314624" cy="58340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cs typeface="Segoe UI"/>
              </a:rPr>
              <a:t>Notebook: </a:t>
            </a:r>
            <a:r>
              <a:rPr lang="en-US" sz="2400" dirty="0">
                <a:cs typeface="Segoe UI"/>
                <a:hlinkClick r:id="rId2"/>
              </a:rPr>
              <a:t>multimodal_vectors.ipynb</a:t>
            </a:r>
            <a:endParaRPr lang="en-US" sz="2400" dirty="0">
              <a:cs typeface="Segoe UI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632015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8947C-B8F9-C65A-21E7-7AC8E41C3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5DB9-56D1-3CC3-B146-B9B11F33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Vector search con multimodal embeddings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2CFB2E-FDA6-488E-311F-32BCF96A7CE2}"/>
              </a:ext>
            </a:extLst>
          </p:cNvPr>
          <p:cNvCxnSpPr>
            <a:cxnSpLocks/>
          </p:cNvCxnSpPr>
          <p:nvPr/>
        </p:nvCxnSpPr>
        <p:spPr>
          <a:xfrm>
            <a:off x="2343091" y="2733470"/>
            <a:ext cx="92871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C0D218-995E-8189-74DB-5EAD9CEF9547}"/>
              </a:ext>
            </a:extLst>
          </p:cNvPr>
          <p:cNvSpPr txBox="1"/>
          <p:nvPr/>
        </p:nvSpPr>
        <p:spPr>
          <a:xfrm>
            <a:off x="3414119" y="2547575"/>
            <a:ext cx="235066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/vectorizeImage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0F81BC-904C-7C32-5D86-F5885F52B0BA}"/>
              </a:ext>
            </a:extLst>
          </p:cNvPr>
          <p:cNvCxnSpPr>
            <a:cxnSpLocks/>
          </p:cNvCxnSpPr>
          <p:nvPr/>
        </p:nvCxnSpPr>
        <p:spPr>
          <a:xfrm>
            <a:off x="5907088" y="2701463"/>
            <a:ext cx="92871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879CC9-C01E-5369-826C-43E5B7B3EDE2}"/>
              </a:ext>
            </a:extLst>
          </p:cNvPr>
          <p:cNvSpPr txBox="1"/>
          <p:nvPr/>
        </p:nvSpPr>
        <p:spPr>
          <a:xfrm>
            <a:off x="6978116" y="2532770"/>
            <a:ext cx="209578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Vector search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CE0FF0-C21E-B1AA-91DF-70E7DFA20C22}"/>
              </a:ext>
            </a:extLst>
          </p:cNvPr>
          <p:cNvCxnSpPr>
            <a:cxnSpLocks/>
          </p:cNvCxnSpPr>
          <p:nvPr/>
        </p:nvCxnSpPr>
        <p:spPr>
          <a:xfrm>
            <a:off x="9194573" y="2665724"/>
            <a:ext cx="92871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rocodile in the water&#10;&#10;Description automatically generated">
            <a:extLst>
              <a:ext uri="{FF2B5EF4-FFF2-40B4-BE49-F238E27FC236}">
                <a16:creationId xmlns:a16="http://schemas.microsoft.com/office/drawing/2014/main" id="{B536C8E7-4774-60D1-414B-769A9B69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9" t="19227"/>
          <a:stretch/>
        </p:blipFill>
        <p:spPr>
          <a:xfrm>
            <a:off x="1126457" y="2132504"/>
            <a:ext cx="1113280" cy="1246294"/>
          </a:xfrm>
          <a:prstGeom prst="rect">
            <a:avLst/>
          </a:prstGeom>
        </p:spPr>
      </p:pic>
      <p:pic>
        <p:nvPicPr>
          <p:cNvPr id="20" name="Picture 19" descr="A group of crocodiles on the ground&#10;&#10;Description automatically generated">
            <a:extLst>
              <a:ext uri="{FF2B5EF4-FFF2-40B4-BE49-F238E27FC236}">
                <a16:creationId xmlns:a16="http://schemas.microsoft.com/office/drawing/2014/main" id="{1E07F94C-D070-C92B-9156-F57660C55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510" y="1783821"/>
            <a:ext cx="1301522" cy="868766"/>
          </a:xfrm>
          <a:prstGeom prst="rect">
            <a:avLst/>
          </a:prstGeom>
        </p:spPr>
      </p:pic>
      <p:pic>
        <p:nvPicPr>
          <p:cNvPr id="21" name="Picture 20" descr="A crocodile in the water&#10;&#10;Description automatically generated">
            <a:extLst>
              <a:ext uri="{FF2B5EF4-FFF2-40B4-BE49-F238E27FC236}">
                <a16:creationId xmlns:a16="http://schemas.microsoft.com/office/drawing/2014/main" id="{A9434EDF-59A2-B136-296F-E73AD7F7F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91" y="2855352"/>
            <a:ext cx="1307441" cy="8727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975D717-7FF4-0270-5619-B2B0D38A2E55}"/>
              </a:ext>
            </a:extLst>
          </p:cNvPr>
          <p:cNvGrpSpPr/>
          <p:nvPr/>
        </p:nvGrpSpPr>
        <p:grpSpPr>
          <a:xfrm>
            <a:off x="1248812" y="4621758"/>
            <a:ext cx="10401592" cy="1944248"/>
            <a:chOff x="709316" y="3975264"/>
            <a:chExt cx="10401592" cy="1944248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0502811-A41D-8E33-CC3E-84E9421F1F60}"/>
                </a:ext>
              </a:extLst>
            </p:cNvPr>
            <p:cNvCxnSpPr>
              <a:cxnSpLocks/>
            </p:cNvCxnSpPr>
            <p:nvPr/>
          </p:nvCxnSpPr>
          <p:spPr>
            <a:xfrm>
              <a:off x="1825967" y="4924913"/>
              <a:ext cx="92871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B5796A-BBCA-8A62-B572-1B9E21751A5A}"/>
                </a:ext>
              </a:extLst>
            </p:cNvPr>
            <p:cNvSpPr txBox="1"/>
            <p:nvPr/>
          </p:nvSpPr>
          <p:spPr>
            <a:xfrm>
              <a:off x="2896995" y="4739018"/>
              <a:ext cx="2350660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err="1">
                  <a:latin typeface="Consolas" panose="020B0609020204030204" pitchFamily="49" charset="0"/>
                  <a:cs typeface="Consolas" panose="020B0609020204030204" pitchFamily="49" charset="0"/>
                </a:rPr>
                <a:t>/vectorizeText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B11FD18-AF0B-B7F9-2A20-0A839B0FDF6A}"/>
                </a:ext>
              </a:extLst>
            </p:cNvPr>
            <p:cNvCxnSpPr>
              <a:cxnSpLocks/>
            </p:cNvCxnSpPr>
            <p:nvPr/>
          </p:nvCxnSpPr>
          <p:spPr>
            <a:xfrm>
              <a:off x="5389964" y="4892906"/>
              <a:ext cx="92871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DDC61E-A07E-DC60-F7CD-441565672F41}"/>
                </a:ext>
              </a:extLst>
            </p:cNvPr>
            <p:cNvSpPr txBox="1"/>
            <p:nvPr/>
          </p:nvSpPr>
          <p:spPr>
            <a:xfrm>
              <a:off x="6460992" y="4724213"/>
              <a:ext cx="2095780" cy="3077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err="1">
                  <a:latin typeface="Consolas" panose="020B0609020204030204" pitchFamily="49" charset="0"/>
                  <a:cs typeface="Consolas" panose="020B0609020204030204" pitchFamily="49" charset="0"/>
                </a:rPr>
                <a:t>Vector search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FFEACFC-D751-7489-01B5-9198FBA3DE7F}"/>
                </a:ext>
              </a:extLst>
            </p:cNvPr>
            <p:cNvCxnSpPr>
              <a:cxnSpLocks/>
            </p:cNvCxnSpPr>
            <p:nvPr/>
          </p:nvCxnSpPr>
          <p:spPr>
            <a:xfrm>
              <a:off x="8677449" y="4857167"/>
              <a:ext cx="92871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 descr="A group of crocodiles on the ground&#10;&#10;Description automatically generated">
              <a:extLst>
                <a:ext uri="{FF2B5EF4-FFF2-40B4-BE49-F238E27FC236}">
                  <a16:creationId xmlns:a16="http://schemas.microsoft.com/office/drawing/2014/main" id="{E04A76B3-524D-0100-8DFF-F046C6F1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386" y="3975264"/>
              <a:ext cx="1301522" cy="868766"/>
            </a:xfrm>
            <a:prstGeom prst="rect">
              <a:avLst/>
            </a:prstGeom>
          </p:spPr>
        </p:pic>
        <p:pic>
          <p:nvPicPr>
            <p:cNvPr id="29" name="Picture 28" descr="A crocodile in the water&#10;&#10;Description automatically generated">
              <a:extLst>
                <a:ext uri="{FF2B5EF4-FFF2-40B4-BE49-F238E27FC236}">
                  <a16:creationId xmlns:a16="http://schemas.microsoft.com/office/drawing/2014/main" id="{3AD6D6F2-F9C6-A199-7B03-9B53948A9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467" y="5046795"/>
              <a:ext cx="1307441" cy="87271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4812F-3479-B9C4-9F58-1F4A2D680EDA}"/>
                </a:ext>
              </a:extLst>
            </p:cNvPr>
            <p:cNvSpPr txBox="1"/>
            <p:nvPr/>
          </p:nvSpPr>
          <p:spPr>
            <a:xfrm>
              <a:off x="709316" y="4771024"/>
              <a:ext cx="12037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err="1"/>
                <a:t>alligator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71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8A2B-2ABB-F5AC-FE58-4B24ECB5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9B7C-A641-3BBE-5A73-119F79DD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Open source template: Image search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FE9D7FB-E792-21DB-9429-D46594588514}"/>
              </a:ext>
            </a:extLst>
          </p:cNvPr>
          <p:cNvSpPr txBox="1">
            <a:spLocks/>
          </p:cNvSpPr>
          <p:nvPr/>
        </p:nvSpPr>
        <p:spPr>
          <a:xfrm>
            <a:off x="7648418" y="1781602"/>
            <a:ext cx="3522705" cy="2158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Azure AI Vision +</a:t>
            </a:r>
          </a:p>
          <a:p>
            <a:pPr marL="0" indent="0">
              <a:buNone/>
            </a:pPr>
            <a:r>
              <a:rPr lang="en-US"/>
              <a:t>Azure AI Search</a:t>
            </a:r>
          </a:p>
        </p:txBody>
      </p:sp>
      <p:pic>
        <p:nvPicPr>
          <p:cNvPr id="4" name="Picture 3" descr="A 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92647D97-DD53-9817-87D1-C677A0130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r="2897" b="1751"/>
          <a:stretch/>
        </p:blipFill>
        <p:spPr>
          <a:xfrm>
            <a:off x="1210234" y="1781602"/>
            <a:ext cx="6212543" cy="47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57995-8623-961C-5E12-498432D3210A}"/>
              </a:ext>
            </a:extLst>
          </p:cNvPr>
          <p:cNvSpPr txBox="1"/>
          <p:nvPr/>
        </p:nvSpPr>
        <p:spPr>
          <a:xfrm>
            <a:off x="7583595" y="4689459"/>
            <a:ext cx="5501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Code:</a:t>
            </a:r>
          </a:p>
          <a:p>
            <a:r>
              <a:rPr lang="en-US" sz="2200">
                <a:hlinkClick r:id="rId3"/>
              </a:rPr>
              <a:t>https://aka.ms/aisearch-images-app</a:t>
            </a:r>
            <a:endParaRPr lang="en-US" sz="220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F53CDAE-84A8-7F55-4BF4-79EEBDEA3312}"/>
              </a:ext>
            </a:extLst>
          </p:cNvPr>
          <p:cNvSpPr txBox="1"/>
          <p:nvPr/>
        </p:nvSpPr>
        <p:spPr>
          <a:xfrm>
            <a:off x="7583595" y="5438885"/>
            <a:ext cx="55019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Demo:</a:t>
            </a:r>
          </a:p>
          <a:p>
            <a:r>
              <a:rPr lang="en-US" sz="2000">
                <a:hlinkClick r:id="rId4"/>
              </a:rPr>
              <a:t>https://aka.ms/aisearch-images-app/demo</a:t>
            </a:r>
            <a:endParaRPr lang="en-US" sz="200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4001757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B60DE-07F6-EECE-CDAD-1FE732013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CE66-91D7-3762-4734-5D4C21D7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RAG con modelos de visión</a:t>
            </a:r>
          </a:p>
        </p:txBody>
      </p:sp>
    </p:spTree>
    <p:extLst>
      <p:ext uri="{BB962C8B-B14F-4D97-AF65-F5344CB8AC3E}">
        <p14:creationId xmlns:p14="http://schemas.microsoft.com/office/powerpoint/2010/main" val="3989353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55D0-E55C-C92B-A8CF-D2D557672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3275-2CE6-8B9D-86ED-E4CC4E0F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1900230" cy="1325563"/>
          </a:xfrm>
        </p:spPr>
        <p:txBody>
          <a:bodyPr/>
          <a:lstStyle/>
          <a:p>
            <a:r>
              <a:rPr lang="es-MX"/>
              <a:t>Open-source template: RAG con vision 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6620F-6C82-55F0-D0F3-FCF05DBD512F}"/>
              </a:ext>
            </a:extLst>
          </p:cNvPr>
          <p:cNvSpPr txBox="1"/>
          <p:nvPr/>
        </p:nvSpPr>
        <p:spPr>
          <a:xfrm>
            <a:off x="8062982" y="1783820"/>
            <a:ext cx="413467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err="1"/>
              <a:t>Azure OpenAI +</a:t>
            </a:r>
          </a:p>
          <a:p>
            <a:pPr algn="l"/>
            <a:r>
              <a:rPr lang="en-US" sz="2000" err="1"/>
              <a:t>Azure AI Search +</a:t>
            </a:r>
          </a:p>
          <a:p>
            <a:pPr algn="l"/>
            <a:r>
              <a:rPr lang="en-US" sz="2000" err="1"/>
              <a:t>Azure AI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BB412-16D8-3016-119C-F358FEB8ECA1}"/>
              </a:ext>
            </a:extLst>
          </p:cNvPr>
          <p:cNvSpPr txBox="1"/>
          <p:nvPr/>
        </p:nvSpPr>
        <p:spPr>
          <a:xfrm>
            <a:off x="7955357" y="2983422"/>
            <a:ext cx="4349928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/>
              <a:t>Main repo:</a:t>
            </a:r>
          </a:p>
          <a:p>
            <a:pPr algn="l"/>
            <a:r>
              <a:rPr lang="en-US" sz="2400">
                <a:hlinkClick r:id="rId2"/>
              </a:rPr>
              <a:t>https://aka.ms/ragchat</a:t>
            </a:r>
            <a:endParaRPr lang="en-US" sz="2400"/>
          </a:p>
          <a:p>
            <a:pPr algn="l"/>
            <a:endParaRPr lang="en-US" sz="2400"/>
          </a:p>
          <a:p>
            <a:pPr algn="l"/>
            <a:r>
              <a:rPr lang="en-US" sz="2400"/>
              <a:t>Setup guide:</a:t>
            </a:r>
          </a:p>
          <a:p>
            <a:pPr algn="l"/>
            <a:r>
              <a:rPr lang="en-US" sz="2400">
                <a:hlinkClick r:id="rId3"/>
              </a:rPr>
              <a:t>https://aka.ms/ragchat/vision</a:t>
            </a:r>
            <a:endParaRPr lang="en-US" sz="2400"/>
          </a:p>
          <a:p>
            <a:pPr algn="l"/>
            <a:endParaRPr lang="en-US" sz="2400"/>
          </a:p>
          <a:p>
            <a:pPr algn="l"/>
            <a:r>
              <a:rPr lang="en-US" sz="2400"/>
              <a:t>Demo:</a:t>
            </a:r>
          </a:p>
          <a:p>
            <a:pPr algn="l"/>
            <a:r>
              <a:rPr lang="en-US" sz="2400">
                <a:hlinkClick r:id="rId4"/>
              </a:rPr>
              <a:t>https://aka.ms/ragchat/vision/demo</a:t>
            </a:r>
            <a:endParaRPr lang="en-US" sz="2400"/>
          </a:p>
          <a:p>
            <a:pPr algn="l"/>
            <a:r>
              <a:rPr lang="en-US" sz="1900"/>
              <a:t>Enable "GPT vision" in Settings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209C012-336D-FDE2-8D4E-9EB01C488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41" y="1783821"/>
            <a:ext cx="6765803" cy="46159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4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1906688" cy="1594358"/>
          </a:xfrm>
        </p:spPr>
        <p:txBody>
          <a:bodyPr>
            <a:normAutofit/>
          </a:bodyPr>
          <a:lstStyle/>
          <a:p>
            <a:r>
              <a:rPr lang="en-US" sz="6000">
                <a:latin typeface="Aptos" panose="020B0004020202020204" pitchFamily="34" charset="0"/>
                <a:cs typeface="Segoe UI" panose="020B0502040204020203" pitchFamily="34" charset="0"/>
              </a:rPr>
              <a:t>🖼️</a:t>
            </a:r>
            <a:r>
              <a:rPr lang="en-US" sz="55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s-MX" sz="5500">
                <a:latin typeface="Aptos" panose="020B0004020202020204" pitchFamily="34" charset="0"/>
              </a:rPr>
              <a:t> Modelos de Visión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Gwyneth Peña-Siguenza</a:t>
            </a:r>
            <a:endParaRPr lang="en-US">
              <a:solidFill>
                <a:srgbClr val="000000"/>
              </a:solidFill>
            </a:endParaRPr>
          </a:p>
          <a:p>
            <a:pPr lvl="0"/>
            <a:r>
              <a:rPr lang="en-US"/>
              <a:t>Python Cloud Advocate</a:t>
            </a:r>
            <a:endParaRPr lang="en-US">
              <a:solidFill>
                <a:srgbClr val="000000"/>
              </a:solidFill>
            </a:endParaRPr>
          </a:p>
          <a:p>
            <a:pPr lvl="0"/>
            <a:r>
              <a:rPr lang="en-US" dirty="0">
                <a:solidFill>
                  <a:srgbClr val="000000"/>
                </a:solidFill>
                <a:hlinkClick r:id="rId2"/>
              </a:rPr>
              <a:t>linkedin.com/in/madebygps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  <a:hlinkClick r:id="rId2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D343B-F3D7-1885-6AB7-A6BE6D6DD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EF3-1969-CFDA-21C7-99E230FC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1900230" cy="1325563"/>
          </a:xfrm>
        </p:spPr>
        <p:txBody>
          <a:bodyPr/>
          <a:lstStyle/>
          <a:p>
            <a:r>
              <a:rPr lang="es-MX"/>
              <a:t>RAG con visión: Flow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8E6CB2-CE71-4F31-5AC9-41CC41296208}"/>
              </a:ext>
            </a:extLst>
          </p:cNvPr>
          <p:cNvGrpSpPr/>
          <p:nvPr/>
        </p:nvGrpSpPr>
        <p:grpSpPr>
          <a:xfrm>
            <a:off x="967039" y="1711340"/>
            <a:ext cx="4504125" cy="4019040"/>
            <a:chOff x="252932" y="1615540"/>
            <a:chExt cx="4504125" cy="4019040"/>
          </a:xfrm>
        </p:grpSpPr>
        <p:pic>
          <p:nvPicPr>
            <p:cNvPr id="49" name="Graphic 13">
              <a:extLst>
                <a:ext uri="{FF2B5EF4-FFF2-40B4-BE49-F238E27FC236}">
                  <a16:creationId xmlns:a16="http://schemas.microsoft.com/office/drawing/2014/main" id="{E2FD895E-52C6-6FD3-046C-E4F16D8F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5576" y="2985936"/>
              <a:ext cx="1477321" cy="1530271"/>
            </a:xfrm>
            <a:prstGeom prst="rect">
              <a:avLst/>
            </a:prstGeom>
          </p:spPr>
        </p:pic>
        <p:sp>
          <p:nvSpPr>
            <p:cNvPr id="50" name="Text Placeholder 5">
              <a:extLst>
                <a:ext uri="{FF2B5EF4-FFF2-40B4-BE49-F238E27FC236}">
                  <a16:creationId xmlns:a16="http://schemas.microsoft.com/office/drawing/2014/main" id="{BC64DC14-89CD-EDA9-8516-B446B0A97E69}"/>
                </a:ext>
              </a:extLst>
            </p:cNvPr>
            <p:cNvSpPr txBox="1">
              <a:spLocks/>
            </p:cNvSpPr>
            <p:nvPr/>
          </p:nvSpPr>
          <p:spPr>
            <a:xfrm>
              <a:off x="252932" y="4624269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C4D6785-4E7B-F24F-C8F7-683210B9492F}"/>
                </a:ext>
              </a:extLst>
            </p:cNvPr>
            <p:cNvGrpSpPr/>
            <p:nvPr/>
          </p:nvGrpSpPr>
          <p:grpSpPr>
            <a:xfrm>
              <a:off x="489983" y="1615540"/>
              <a:ext cx="4267074" cy="1137035"/>
              <a:chOff x="521532" y="3870236"/>
              <a:chExt cx="6688983" cy="1824380"/>
            </a:xfrm>
          </p:grpSpPr>
          <p:sp>
            <p:nvSpPr>
              <p:cNvPr id="52" name="Speech Bubble: Rectangle with Corners Rounded 7">
                <a:extLst>
                  <a:ext uri="{FF2B5EF4-FFF2-40B4-BE49-F238E27FC236}">
                    <a16:creationId xmlns:a16="http://schemas.microsoft.com/office/drawing/2014/main" id="{5EE359E4-8980-28CC-FBB7-468E8F5157B9}"/>
                  </a:ext>
                </a:extLst>
              </p:cNvPr>
              <p:cNvSpPr/>
              <p:nvPr/>
            </p:nvSpPr>
            <p:spPr bwMode="auto">
              <a:xfrm>
                <a:off x="521532" y="3870236"/>
                <a:ext cx="6688983" cy="1824380"/>
              </a:xfrm>
              <a:prstGeom prst="wedgeRoundRectCallout">
                <a:avLst>
                  <a:gd name="adj1" fmla="val -31139"/>
                  <a:gd name="adj2" fmla="val 75138"/>
                  <a:gd name="adj3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Text Placeholder 5">
                <a:extLst>
                  <a:ext uri="{FF2B5EF4-FFF2-40B4-BE49-F238E27FC236}">
                    <a16:creationId xmlns:a16="http://schemas.microsoft.com/office/drawing/2014/main" id="{76363F16-5D04-7B37-331A-E2792E1480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8" y="4229325"/>
                <a:ext cx="6401973" cy="993810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1600"/>
                  <a:t>¿Hay </a:t>
                </a:r>
                <a:r>
                  <a:rPr lang="en-US" sz="1600" err="1"/>
                  <a:t>alguna</a:t>
                </a:r>
                <a:r>
                  <a:rPr lang="en-US" sz="1600"/>
                  <a:t> </a:t>
                </a:r>
                <a:r>
                  <a:rPr lang="en-US" sz="1600" err="1"/>
                  <a:t>correlación</a:t>
                </a:r>
                <a:r>
                  <a:rPr lang="en-US" sz="1600"/>
                  <a:t> entre </a:t>
                </a:r>
                <a:r>
                  <a:rPr lang="en-US" sz="1600" err="1"/>
                  <a:t>los</a:t>
                </a:r>
                <a:r>
                  <a:rPr lang="en-US" sz="1600"/>
                  <a:t> </a:t>
                </a:r>
                <a:r>
                  <a:rPr lang="en-US" sz="1600" err="1"/>
                  <a:t>precios</a:t>
                </a:r>
                <a:r>
                  <a:rPr lang="en-US" sz="1600"/>
                  <a:t> del </a:t>
                </a:r>
                <a:r>
                  <a:rPr lang="en-US" sz="1600" err="1"/>
                  <a:t>petróleo</a:t>
                </a:r>
                <a:r>
                  <a:rPr lang="en-US" sz="1600"/>
                  <a:t> y las </a:t>
                </a:r>
                <a:r>
                  <a:rPr lang="en-US" sz="1600" err="1"/>
                  <a:t>tendencias</a:t>
                </a:r>
                <a:r>
                  <a:rPr lang="en-US" sz="1600"/>
                  <a:t> del mercado de </a:t>
                </a:r>
                <a:r>
                  <a:rPr lang="en-US" sz="1600" err="1"/>
                  <a:t>valores</a:t>
                </a:r>
                <a:r>
                  <a:rPr lang="en-US" sz="1600"/>
                  <a:t>?</a:t>
                </a:r>
                <a:endParaRPr lang="en-US" sz="4800"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F47413-5D8C-5BE9-C2FF-4E91FE4C4583}"/>
              </a:ext>
            </a:extLst>
          </p:cNvPr>
          <p:cNvGrpSpPr/>
          <p:nvPr/>
        </p:nvGrpSpPr>
        <p:grpSpPr>
          <a:xfrm>
            <a:off x="7318783" y="4409278"/>
            <a:ext cx="1135064" cy="2409283"/>
            <a:chOff x="6604676" y="4313478"/>
            <a:chExt cx="1135064" cy="2409283"/>
          </a:xfrm>
        </p:grpSpPr>
        <p:sp>
          <p:nvSpPr>
            <p:cNvPr id="55" name="TextBox 7">
              <a:extLst>
                <a:ext uri="{FF2B5EF4-FFF2-40B4-BE49-F238E27FC236}">
                  <a16:creationId xmlns:a16="http://schemas.microsoft.com/office/drawing/2014/main" id="{1E3DDD80-3D9F-9644-C21D-A5BF9438F48A}"/>
                </a:ext>
              </a:extLst>
            </p:cNvPr>
            <p:cNvSpPr txBox="1"/>
            <p:nvPr/>
          </p:nvSpPr>
          <p:spPr>
            <a:xfrm>
              <a:off x="6664992" y="4313478"/>
              <a:ext cx="1055936" cy="86177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800" b="1" i="0">
                  <a:solidFill>
                    <a:schemeClr val="tx1"/>
                  </a:solidFill>
                  <a:effectLst/>
                  <a:latin typeface="Segoe UI" panose="020B0502040204020203" pitchFamily="34" charset="0"/>
                </a:rPr>
                <a:t>Financial Market Analysis 2023-6.png</a:t>
              </a:r>
            </a:p>
            <a:p>
              <a:pPr algn="l"/>
              <a:r>
                <a:rPr lang="en-US" sz="800"/>
                <a:t>Esta </a:t>
              </a:r>
              <a:r>
                <a:rPr lang="en-US" sz="800" err="1"/>
                <a:t>sección</a:t>
              </a:r>
              <a:r>
                <a:rPr lang="en-US" sz="800"/>
                <a:t> </a:t>
              </a:r>
              <a:r>
                <a:rPr lang="en-US" sz="800" err="1"/>
                <a:t>examina</a:t>
              </a:r>
              <a:r>
                <a:rPr lang="en-US" sz="800"/>
                <a:t> las </a:t>
              </a:r>
              <a:r>
                <a:rPr lang="en-US" sz="800" err="1"/>
                <a:t>correlaciones</a:t>
              </a:r>
              <a:r>
                <a:rPr lang="en-US" sz="800"/>
                <a:t> entre </a:t>
              </a:r>
              <a:r>
                <a:rPr lang="en-US" sz="800" err="1"/>
                <a:t>los</a:t>
              </a:r>
              <a:r>
                <a:rPr lang="en-US" sz="800"/>
                <a:t> </a:t>
              </a:r>
              <a:r>
                <a:rPr lang="en-US" sz="800" err="1"/>
                <a:t>índices</a:t>
              </a:r>
              <a:r>
                <a:rPr lang="en-US" sz="800"/>
                <a:t> </a:t>
              </a:r>
              <a:r>
                <a:rPr lang="en-US" sz="800" err="1"/>
                <a:t>bursátiles</a:t>
              </a:r>
              <a:r>
                <a:rPr lang="en-US" sz="800"/>
                <a:t>, </a:t>
              </a:r>
              <a:r>
                <a:rPr lang="en-US" sz="800" err="1"/>
                <a:t>los</a:t>
              </a:r>
              <a:r>
                <a:rPr lang="en-US" sz="800"/>
                <a:t> </a:t>
              </a:r>
              <a:r>
                <a:rPr lang="en-US" sz="800" err="1"/>
                <a:t>precios</a:t>
              </a:r>
              <a:r>
                <a:rPr lang="en-US" sz="800"/>
                <a:t> de las </a:t>
              </a:r>
              <a:r>
                <a:rPr lang="en-US" sz="800" err="1"/>
                <a:t>criptomonedas</a:t>
              </a:r>
              <a:r>
                <a:rPr lang="en-US" sz="800" b="0" i="0">
                  <a:solidFill>
                    <a:schemeClr val="tx1"/>
                  </a:solidFill>
                  <a:effectLst/>
                  <a:latin typeface="Segoe UI" panose="020B0502040204020203" pitchFamily="34" charset="0"/>
                </a:rPr>
                <a:t>...</a:t>
              </a:r>
            </a:p>
          </p:txBody>
        </p:sp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330E609E-874A-B551-4327-189BF1EC1A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677" y="5227349"/>
              <a:ext cx="1135063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59B7AF45-7038-1707-C68F-4A0E6F138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676" y="6036961"/>
              <a:ext cx="1135063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Arrow: Right 11">
            <a:extLst>
              <a:ext uri="{FF2B5EF4-FFF2-40B4-BE49-F238E27FC236}">
                <a16:creationId xmlns:a16="http://schemas.microsoft.com/office/drawing/2014/main" id="{C623BB63-B1C0-4AAF-56EB-44F0ADEA8883}"/>
              </a:ext>
            </a:extLst>
          </p:cNvPr>
          <p:cNvSpPr/>
          <p:nvPr/>
        </p:nvSpPr>
        <p:spPr bwMode="auto">
          <a:xfrm>
            <a:off x="4878014" y="3077692"/>
            <a:ext cx="994658" cy="293302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Arrow: Right 8">
            <a:extLst>
              <a:ext uri="{FF2B5EF4-FFF2-40B4-BE49-F238E27FC236}">
                <a16:creationId xmlns:a16="http://schemas.microsoft.com/office/drawing/2014/main" id="{1A6FE73C-F192-7793-46E5-F07B49ED2B6A}"/>
              </a:ext>
            </a:extLst>
          </p:cNvPr>
          <p:cNvSpPr/>
          <p:nvPr/>
        </p:nvSpPr>
        <p:spPr bwMode="auto">
          <a:xfrm>
            <a:off x="4890673" y="3860750"/>
            <a:ext cx="1019913" cy="293302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1EF4A9-5CC3-18D5-5A1B-96E56792709F}"/>
              </a:ext>
            </a:extLst>
          </p:cNvPr>
          <p:cNvSpPr txBox="1"/>
          <p:nvPr/>
        </p:nvSpPr>
        <p:spPr>
          <a:xfrm>
            <a:off x="4794757" y="3373761"/>
            <a:ext cx="13686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“Hay </a:t>
            </a:r>
            <a:r>
              <a:rPr lang="en-US" sz="800" err="1"/>
              <a:t>alguna</a:t>
            </a:r>
            <a:r>
              <a:rPr lang="en-US" sz="800"/>
              <a:t>…”</a:t>
            </a:r>
            <a:endParaRPr lang="en-US" sz="8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52CEF32D-677E-992D-AF49-7B63FA237EA1}"/>
              </a:ext>
            </a:extLst>
          </p:cNvPr>
          <p:cNvSpPr txBox="1">
            <a:spLocks/>
          </p:cNvSpPr>
          <p:nvPr/>
        </p:nvSpPr>
        <p:spPr>
          <a:xfrm>
            <a:off x="5757791" y="4648502"/>
            <a:ext cx="1648090" cy="8431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Azure AI Search</a:t>
            </a:r>
          </a:p>
        </p:txBody>
      </p:sp>
      <p:sp>
        <p:nvSpPr>
          <p:cNvPr id="62" name="Arrow: Right 8">
            <a:extLst>
              <a:ext uri="{FF2B5EF4-FFF2-40B4-BE49-F238E27FC236}">
                <a16:creationId xmlns:a16="http://schemas.microsoft.com/office/drawing/2014/main" id="{81B4C9D5-6100-6F0F-AA59-EF4B73096EE0}"/>
              </a:ext>
            </a:extLst>
          </p:cNvPr>
          <p:cNvSpPr/>
          <p:nvPr/>
        </p:nvSpPr>
        <p:spPr bwMode="auto">
          <a:xfrm>
            <a:off x="4933991" y="5220898"/>
            <a:ext cx="976595" cy="293302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A9151A5-575E-D7E7-1450-DECA2B2A579C}"/>
              </a:ext>
            </a:extLst>
          </p:cNvPr>
          <p:cNvGrpSpPr/>
          <p:nvPr/>
        </p:nvGrpSpPr>
        <p:grpSpPr>
          <a:xfrm>
            <a:off x="4888334" y="4137115"/>
            <a:ext cx="1065570" cy="1944923"/>
            <a:chOff x="4174227" y="4041315"/>
            <a:chExt cx="1065570" cy="194492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3629CE-A6FF-6F31-9CB9-2EF69389833B}"/>
                </a:ext>
              </a:extLst>
            </p:cNvPr>
            <p:cNvSpPr txBox="1"/>
            <p:nvPr/>
          </p:nvSpPr>
          <p:spPr>
            <a:xfrm>
              <a:off x="4174227" y="4041315"/>
              <a:ext cx="10222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/>
                <a:t>[[0.0014615238, -0.015594152, -0.0072768144, -0.012787478,…]</a:t>
              </a:r>
              <a:endParaRPr lang="en-US" sz="80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0A842B-E6D3-D51B-A421-FA4B593A9128}"/>
                </a:ext>
              </a:extLst>
            </p:cNvPr>
            <p:cNvSpPr txBox="1"/>
            <p:nvPr/>
          </p:nvSpPr>
          <p:spPr>
            <a:xfrm>
              <a:off x="4217545" y="5401463"/>
              <a:ext cx="10222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/>
                <a:t>[[0.0021338, -0.01123152, -0.0238144, -0.0123478,…]</a:t>
              </a:r>
              <a:endParaRPr lang="en-US" sz="80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</p:grp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52C25F14-3C29-F47C-0FAF-8B24EF3B2BB9}"/>
              </a:ext>
            </a:extLst>
          </p:cNvPr>
          <p:cNvSpPr txBox="1">
            <a:spLocks/>
          </p:cNvSpPr>
          <p:nvPr/>
        </p:nvSpPr>
        <p:spPr>
          <a:xfrm>
            <a:off x="8395814" y="4705980"/>
            <a:ext cx="1648090" cy="77394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OpenAI</a:t>
            </a:r>
          </a:p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gpt-4o</a:t>
            </a:r>
            <a:endParaRPr lang="en-US" sz="2000">
              <a:cs typeface="Arial"/>
            </a:endParaRPr>
          </a:p>
        </p:txBody>
      </p:sp>
      <p:sp>
        <p:nvSpPr>
          <p:cNvPr id="67" name="Arrow: Right 10">
            <a:extLst>
              <a:ext uri="{FF2B5EF4-FFF2-40B4-BE49-F238E27FC236}">
                <a16:creationId xmlns:a16="http://schemas.microsoft.com/office/drawing/2014/main" id="{7B8CAE3D-EC7C-59E0-559A-25D00E1EE923}"/>
              </a:ext>
            </a:extLst>
          </p:cNvPr>
          <p:cNvSpPr/>
          <p:nvPr/>
        </p:nvSpPr>
        <p:spPr bwMode="auto">
          <a:xfrm>
            <a:off x="7318783" y="4000075"/>
            <a:ext cx="1090457" cy="2933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1BD90FF-8098-977A-CDB5-955B09742B1E}"/>
              </a:ext>
            </a:extLst>
          </p:cNvPr>
          <p:cNvGrpSpPr/>
          <p:nvPr/>
        </p:nvGrpSpPr>
        <p:grpSpPr>
          <a:xfrm>
            <a:off x="7321875" y="2998138"/>
            <a:ext cx="1128878" cy="561470"/>
            <a:chOff x="6607768" y="2902338"/>
            <a:chExt cx="1128878" cy="5614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547D2B6-A358-8B4E-22C2-4762A402DDDC}"/>
                </a:ext>
              </a:extLst>
            </p:cNvPr>
            <p:cNvSpPr txBox="1"/>
            <p:nvPr/>
          </p:nvSpPr>
          <p:spPr>
            <a:xfrm>
              <a:off x="6607768" y="3248365"/>
              <a:ext cx="1128878" cy="215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/>
                <a:t>“Hay </a:t>
              </a:r>
              <a:r>
                <a:rPr lang="en-US" sz="800" err="1"/>
                <a:t>alguna</a:t>
              </a:r>
              <a:r>
                <a:rPr lang="en-US" sz="800"/>
                <a:t>…”</a:t>
              </a:r>
              <a:endParaRPr lang="en-US" sz="80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sp>
          <p:nvSpPr>
            <p:cNvPr id="70" name="Arrow: Right 10">
              <a:extLst>
                <a:ext uri="{FF2B5EF4-FFF2-40B4-BE49-F238E27FC236}">
                  <a16:creationId xmlns:a16="http://schemas.microsoft.com/office/drawing/2014/main" id="{F8260FCA-CC3B-951B-1CD1-911A799FDF7F}"/>
                </a:ext>
              </a:extLst>
            </p:cNvPr>
            <p:cNvSpPr/>
            <p:nvPr/>
          </p:nvSpPr>
          <p:spPr bwMode="auto">
            <a:xfrm>
              <a:off x="6617977" y="2902338"/>
              <a:ext cx="1090457" cy="29330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E8BF68F1-EE32-C5EC-3777-8D68625449F6}"/>
              </a:ext>
            </a:extLst>
          </p:cNvPr>
          <p:cNvSpPr txBox="1">
            <a:spLocks/>
          </p:cNvSpPr>
          <p:nvPr/>
        </p:nvSpPr>
        <p:spPr>
          <a:xfrm>
            <a:off x="3709088" y="4302063"/>
            <a:ext cx="1380273" cy="8431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400">
                <a:latin typeface="+mj-lt"/>
                <a:cs typeface="Segoe UI Semilight"/>
              </a:rPr>
              <a:t>OpenAI</a:t>
            </a:r>
          </a:p>
          <a:p>
            <a:pPr marL="0" indent="0" algn="ctr" defTabSz="1865484">
              <a:buNone/>
              <a:defRPr/>
            </a:pPr>
            <a:r>
              <a:rPr lang="en-US" sz="1400">
                <a:latin typeface="+mj-lt"/>
                <a:cs typeface="Segoe UI Semilight"/>
              </a:rPr>
              <a:t>text embedding</a:t>
            </a:r>
            <a:endParaRPr lang="en-US" sz="1400">
              <a:cs typeface="Arial"/>
            </a:endParaRPr>
          </a:p>
        </p:txBody>
      </p:sp>
      <p:sp>
        <p:nvSpPr>
          <p:cNvPr id="72" name="Arrow: Right 8">
            <a:extLst>
              <a:ext uri="{FF2B5EF4-FFF2-40B4-BE49-F238E27FC236}">
                <a16:creationId xmlns:a16="http://schemas.microsoft.com/office/drawing/2014/main" id="{D1B31B8A-E4E2-6F33-E268-9FF5ECD99351}"/>
              </a:ext>
            </a:extLst>
          </p:cNvPr>
          <p:cNvSpPr/>
          <p:nvPr/>
        </p:nvSpPr>
        <p:spPr bwMode="auto">
          <a:xfrm>
            <a:off x="2814109" y="3984634"/>
            <a:ext cx="1056614" cy="293302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A48837-EEC4-AACF-2149-8AB742583801}"/>
              </a:ext>
            </a:extLst>
          </p:cNvPr>
          <p:cNvSpPr txBox="1"/>
          <p:nvPr/>
        </p:nvSpPr>
        <p:spPr>
          <a:xfrm>
            <a:off x="2761915" y="4270203"/>
            <a:ext cx="1105071" cy="22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“Hay </a:t>
            </a:r>
            <a:r>
              <a:rPr lang="en-US" sz="800" err="1"/>
              <a:t>alguna</a:t>
            </a:r>
            <a:r>
              <a:rPr lang="en-US" sz="800"/>
              <a:t>…”</a:t>
            </a:r>
            <a:endParaRPr lang="en-US" sz="8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9E4456A9-CA72-8CED-1C13-D191B15063D5}"/>
              </a:ext>
            </a:extLst>
          </p:cNvPr>
          <p:cNvSpPr txBox="1">
            <a:spLocks/>
          </p:cNvSpPr>
          <p:nvPr/>
        </p:nvSpPr>
        <p:spPr>
          <a:xfrm>
            <a:off x="3652026" y="5960247"/>
            <a:ext cx="1428486" cy="8431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400">
                <a:latin typeface="+mj-lt"/>
                <a:cs typeface="Segoe UI Semilight"/>
              </a:rPr>
              <a:t>AI vision API</a:t>
            </a:r>
          </a:p>
          <a:p>
            <a:pPr marL="0" indent="0" algn="ctr" defTabSz="1865484">
              <a:buNone/>
              <a:defRPr/>
            </a:pPr>
            <a:r>
              <a:rPr lang="en-US" sz="1400">
                <a:latin typeface="+mj-lt"/>
                <a:cs typeface="Segoe UI Semilight"/>
              </a:rPr>
              <a:t>/vectorizeText</a:t>
            </a:r>
            <a:endParaRPr lang="en-US" sz="1400">
              <a:cs typeface="Arial"/>
            </a:endParaRPr>
          </a:p>
        </p:txBody>
      </p:sp>
      <p:sp>
        <p:nvSpPr>
          <p:cNvPr id="75" name="Arrow: Right 8">
            <a:extLst>
              <a:ext uri="{FF2B5EF4-FFF2-40B4-BE49-F238E27FC236}">
                <a16:creationId xmlns:a16="http://schemas.microsoft.com/office/drawing/2014/main" id="{574AB64D-2BD3-38FE-F6B1-10E2D75CA554}"/>
              </a:ext>
            </a:extLst>
          </p:cNvPr>
          <p:cNvSpPr/>
          <p:nvPr/>
        </p:nvSpPr>
        <p:spPr bwMode="auto">
          <a:xfrm>
            <a:off x="2810372" y="5267544"/>
            <a:ext cx="1056614" cy="293302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DDC58A-7215-5769-4C70-4A9336F8583D}"/>
              </a:ext>
            </a:extLst>
          </p:cNvPr>
          <p:cNvSpPr txBox="1"/>
          <p:nvPr/>
        </p:nvSpPr>
        <p:spPr>
          <a:xfrm>
            <a:off x="2758178" y="5553113"/>
            <a:ext cx="1105071" cy="22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“Hay </a:t>
            </a:r>
            <a:r>
              <a:rPr lang="en-US" sz="800" err="1"/>
              <a:t>alguna</a:t>
            </a:r>
            <a:r>
              <a:rPr lang="en-US" sz="800"/>
              <a:t>…”</a:t>
            </a:r>
            <a:endParaRPr lang="en-US" sz="8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F365E86F-A084-EEFF-18EA-D864FEA0F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4859" y="3248850"/>
            <a:ext cx="1276979" cy="127697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1EDE9799-5F14-6E4C-01BB-C59FC3AA7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3270" y="3633926"/>
            <a:ext cx="623417" cy="623417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CF143ED2-6D77-058D-88F1-9A9FFAB01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4888" y="5253534"/>
            <a:ext cx="684866" cy="684866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952E98FB-9310-2629-B8A7-857BF8DED4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2505" y="3600962"/>
            <a:ext cx="1060502" cy="1060502"/>
          </a:xfrm>
          <a:prstGeom prst="rect">
            <a:avLst/>
          </a:prstGeom>
        </p:spPr>
      </p:pic>
      <p:sp>
        <p:nvSpPr>
          <p:cNvPr id="81" name="Speech Bubble: Rectangle with Corners Rounded 18">
            <a:extLst>
              <a:ext uri="{FF2B5EF4-FFF2-40B4-BE49-F238E27FC236}">
                <a16:creationId xmlns:a16="http://schemas.microsoft.com/office/drawing/2014/main" id="{743CC7C2-9CBC-AA7F-0867-750CB2057C7F}"/>
              </a:ext>
            </a:extLst>
          </p:cNvPr>
          <p:cNvSpPr/>
          <p:nvPr/>
        </p:nvSpPr>
        <p:spPr bwMode="auto">
          <a:xfrm>
            <a:off x="8641545" y="1598125"/>
            <a:ext cx="3248960" cy="1290070"/>
          </a:xfrm>
          <a:prstGeom prst="wedgeRoundRectCallout">
            <a:avLst>
              <a:gd name="adj1" fmla="val -31818"/>
              <a:gd name="adj2" fmla="val 76079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0D10274D-F1EF-925D-71EE-17E88A5083E9}"/>
              </a:ext>
            </a:extLst>
          </p:cNvPr>
          <p:cNvSpPr txBox="1"/>
          <p:nvPr/>
        </p:nvSpPr>
        <p:spPr>
          <a:xfrm>
            <a:off x="8882053" y="1790241"/>
            <a:ext cx="3248959" cy="1231106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/>
              <a:t>Sí</a:t>
            </a:r>
            <a:r>
              <a:rPr lang="en-US" sz="2000"/>
              <a:t>, hay </a:t>
            </a:r>
            <a:r>
              <a:rPr lang="en-US" sz="2000" err="1"/>
              <a:t>una</a:t>
            </a:r>
            <a:r>
              <a:rPr lang="en-US" sz="2000"/>
              <a:t> </a:t>
            </a:r>
            <a:r>
              <a:rPr lang="en-US" sz="2000" err="1"/>
              <a:t>correlación</a:t>
            </a:r>
            <a:r>
              <a:rPr lang="en-US" sz="2000"/>
              <a:t> entre </a:t>
            </a:r>
            <a:r>
              <a:rPr lang="en-US" sz="2000" err="1"/>
              <a:t>los</a:t>
            </a:r>
            <a:r>
              <a:rPr lang="en-US" sz="2000"/>
              <a:t> </a:t>
            </a:r>
            <a:r>
              <a:rPr lang="en-US" sz="2000" err="1"/>
              <a:t>precios</a:t>
            </a:r>
            <a:r>
              <a:rPr lang="en-US" sz="2000"/>
              <a:t> del </a:t>
            </a:r>
            <a:r>
              <a:rPr lang="en-US" sz="2000" err="1"/>
              <a:t>petróleo</a:t>
            </a:r>
            <a:r>
              <a:rPr lang="en-US" sz="2000"/>
              <a:t> y las </a:t>
            </a:r>
            <a:r>
              <a:rPr lang="en-US" sz="2000" err="1"/>
              <a:t>tendencias</a:t>
            </a:r>
            <a:r>
              <a:rPr lang="en-US" sz="2000"/>
              <a:t> del mercado de </a:t>
            </a:r>
            <a:r>
              <a:rPr lang="en-US" sz="2000" err="1"/>
              <a:t>valores</a:t>
            </a:r>
            <a:r>
              <a:rPr lang="en-US" sz="2000"/>
              <a:t>.</a:t>
            </a:r>
            <a:endParaRPr lang="en-US" sz="2000" baseline="30000">
              <a:latin typeface="Segoe UI"/>
              <a:ea typeface="Menlo"/>
              <a:cs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82876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2C150-080B-4847-E256-1FA8726BD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ED57E12-3E66-4E35-2821-CD4CB823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Ingesta de </a:t>
            </a:r>
            <a:r>
              <a:rPr lang="en-US" dirty="0" err="1"/>
              <a:t>datos</a:t>
            </a:r>
            <a:r>
              <a:rPr lang="en-US" dirty="0"/>
              <a:t> 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2CFCAE5-EB79-89CC-E5D3-96B8921B572A}"/>
              </a:ext>
            </a:extLst>
          </p:cNvPr>
          <p:cNvGrpSpPr/>
          <p:nvPr/>
        </p:nvGrpSpPr>
        <p:grpSpPr>
          <a:xfrm>
            <a:off x="990800" y="1673542"/>
            <a:ext cx="1367321" cy="1933606"/>
            <a:chOff x="990800" y="1673542"/>
            <a:chExt cx="1367321" cy="1933606"/>
          </a:xfrm>
        </p:grpSpPr>
        <p:pic>
          <p:nvPicPr>
            <p:cNvPr id="33" name="Graphic 19">
              <a:extLst>
                <a:ext uri="{FF2B5EF4-FFF2-40B4-BE49-F238E27FC236}">
                  <a16:creationId xmlns:a16="http://schemas.microsoft.com/office/drawing/2014/main" id="{67366D20-C7D2-7060-5835-1C003469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2609" y="1673542"/>
              <a:ext cx="795838" cy="825037"/>
            </a:xfrm>
            <a:prstGeom prst="rect">
              <a:avLst/>
            </a:prstGeom>
          </p:spPr>
        </p:pic>
        <p:sp>
          <p:nvSpPr>
            <p:cNvPr id="34" name="Text Placeholder 5">
              <a:extLst>
                <a:ext uri="{FF2B5EF4-FFF2-40B4-BE49-F238E27FC236}">
                  <a16:creationId xmlns:a16="http://schemas.microsoft.com/office/drawing/2014/main" id="{905B967B-55DA-2BFF-F857-37828F8098BF}"/>
                </a:ext>
              </a:extLst>
            </p:cNvPr>
            <p:cNvSpPr txBox="1">
              <a:spLocks/>
            </p:cNvSpPr>
            <p:nvPr/>
          </p:nvSpPr>
          <p:spPr>
            <a:xfrm>
              <a:off x="990800" y="2515069"/>
              <a:ext cx="1367321" cy="109207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Azure</a:t>
              </a:r>
            </a:p>
            <a:p>
              <a:pPr algn="ctr" defTabSz="1865484"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Document</a:t>
              </a:r>
            </a:p>
            <a:p>
              <a:pPr algn="ctr" defTabSz="1865484"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Intelligence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638010-AB88-E3A9-681B-719872E94904}"/>
              </a:ext>
            </a:extLst>
          </p:cNvPr>
          <p:cNvCxnSpPr>
            <a:cxnSpLocks/>
          </p:cNvCxnSpPr>
          <p:nvPr/>
        </p:nvCxnSpPr>
        <p:spPr>
          <a:xfrm>
            <a:off x="6607451" y="2276561"/>
            <a:ext cx="1414462" cy="0"/>
          </a:xfrm>
          <a:prstGeom prst="straightConnector1">
            <a:avLst/>
          </a:prstGeom>
          <a:ln w="28575" cap="rnd">
            <a:solidFill>
              <a:srgbClr val="2454C3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8B721EE-98B9-AC98-79AC-A2338C77BBAB}"/>
              </a:ext>
            </a:extLst>
          </p:cNvPr>
          <p:cNvGrpSpPr/>
          <p:nvPr/>
        </p:nvGrpSpPr>
        <p:grpSpPr>
          <a:xfrm>
            <a:off x="5483644" y="1673542"/>
            <a:ext cx="1090762" cy="1205090"/>
            <a:chOff x="5483644" y="1673542"/>
            <a:chExt cx="1090762" cy="1205090"/>
          </a:xfrm>
        </p:grpSpPr>
        <p:pic>
          <p:nvPicPr>
            <p:cNvPr id="59" name="Picture 2" descr="Python Software Foundation">
              <a:extLst>
                <a:ext uri="{FF2B5EF4-FFF2-40B4-BE49-F238E27FC236}">
                  <a16:creationId xmlns:a16="http://schemas.microsoft.com/office/drawing/2014/main" id="{1486BA2C-AE03-BC46-07F2-11285EEE69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03" r="78938" b="14583"/>
            <a:stretch>
              <a:fillRect/>
            </a:stretch>
          </p:blipFill>
          <p:spPr bwMode="auto">
            <a:xfrm>
              <a:off x="5483644" y="1673542"/>
              <a:ext cx="1029088" cy="89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 Placeholder 5">
              <a:extLst>
                <a:ext uri="{FF2B5EF4-FFF2-40B4-BE49-F238E27FC236}">
                  <a16:creationId xmlns:a16="http://schemas.microsoft.com/office/drawing/2014/main" id="{FC1FB15D-0CB1-CF82-5632-9C7C3571ABCB}"/>
                </a:ext>
              </a:extLst>
            </p:cNvPr>
            <p:cNvSpPr txBox="1">
              <a:spLocks/>
            </p:cNvSpPr>
            <p:nvPr/>
          </p:nvSpPr>
          <p:spPr>
            <a:xfrm>
              <a:off x="5595553" y="2515069"/>
              <a:ext cx="978853" cy="36356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Python</a:t>
              </a:r>
            </a:p>
          </p:txBody>
        </p:sp>
      </p:grp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66DB2583-7E90-42DF-DED6-5F937ED23CC8}"/>
              </a:ext>
            </a:extLst>
          </p:cNvPr>
          <p:cNvSpPr txBox="1">
            <a:spLocks/>
          </p:cNvSpPr>
          <p:nvPr/>
        </p:nvSpPr>
        <p:spPr>
          <a:xfrm>
            <a:off x="6523156" y="1847771"/>
            <a:ext cx="1498757" cy="42879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65484">
              <a:defRPr/>
            </a:pPr>
            <a:r>
              <a:rPr lang="en-US" sz="1800" i="1">
                <a:latin typeface="Segoe UI" panose="020B0502040204020203" pitchFamily="34" charset="0"/>
                <a:cs typeface="Segoe UI" panose="020B0502040204020203" pitchFamily="34" charset="0"/>
              </a:rPr>
              <a:t>Text chunks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15EA6071-941D-1E59-9480-913DA53077FD}"/>
              </a:ext>
            </a:extLst>
          </p:cNvPr>
          <p:cNvSpPr txBox="1">
            <a:spLocks/>
          </p:cNvSpPr>
          <p:nvPr/>
        </p:nvSpPr>
        <p:spPr>
          <a:xfrm>
            <a:off x="5274012" y="6078722"/>
            <a:ext cx="1931841" cy="66582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A581082-2534-0E88-24C4-454E7DF418FE}"/>
              </a:ext>
            </a:extLst>
          </p:cNvPr>
          <p:cNvGrpSpPr/>
          <p:nvPr/>
        </p:nvGrpSpPr>
        <p:grpSpPr>
          <a:xfrm>
            <a:off x="7593418" y="1673542"/>
            <a:ext cx="3893300" cy="1467339"/>
            <a:chOff x="7593418" y="1673542"/>
            <a:chExt cx="3893300" cy="1467339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3C0268D-81EB-9700-6DF3-051D6758451E}"/>
                </a:ext>
              </a:extLst>
            </p:cNvPr>
            <p:cNvCxnSpPr>
              <a:cxnSpLocks/>
            </p:cNvCxnSpPr>
            <p:nvPr/>
          </p:nvCxnSpPr>
          <p:spPr>
            <a:xfrm>
              <a:off x="9086290" y="2278967"/>
              <a:ext cx="1400127" cy="0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oval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id="{47160320-E0E3-0A1D-A731-9584013EFF8C}"/>
                </a:ext>
              </a:extLst>
            </p:cNvPr>
            <p:cNvSpPr txBox="1">
              <a:spLocks/>
            </p:cNvSpPr>
            <p:nvPr/>
          </p:nvSpPr>
          <p:spPr>
            <a:xfrm>
              <a:off x="7593418" y="2503750"/>
              <a:ext cx="2036886" cy="63713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Azure OpenAI</a:t>
              </a:r>
            </a:p>
            <a:p>
              <a:pPr marL="0" indent="0" algn="ctr" defTabSz="1865484">
                <a:buNone/>
                <a:defRPr/>
              </a:pPr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text-embedding-3</a:t>
              </a: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80CE3FA0-98C8-4975-9620-9D9062AB8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8206" y="1673542"/>
              <a:ext cx="825036" cy="825036"/>
            </a:xfrm>
            <a:prstGeom prst="rect">
              <a:avLst/>
            </a:prstGeom>
          </p:spPr>
        </p:pic>
        <p:sp>
          <p:nvSpPr>
            <p:cNvPr id="88" name="Text Placeholder 5">
              <a:extLst>
                <a:ext uri="{FF2B5EF4-FFF2-40B4-BE49-F238E27FC236}">
                  <a16:creationId xmlns:a16="http://schemas.microsoft.com/office/drawing/2014/main" id="{23E29262-12EF-CAE8-DD6F-C8F264DD30E7}"/>
                </a:ext>
              </a:extLst>
            </p:cNvPr>
            <p:cNvSpPr txBox="1">
              <a:spLocks/>
            </p:cNvSpPr>
            <p:nvPr/>
          </p:nvSpPr>
          <p:spPr>
            <a:xfrm>
              <a:off x="9076461" y="1868492"/>
              <a:ext cx="2410257" cy="42879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 i="1">
                  <a:latin typeface="Segoe UI" panose="020B0502040204020203" pitchFamily="34" charset="0"/>
                  <a:cs typeface="Segoe UI" panose="020B0502040204020203" pitchFamily="34" charset="0"/>
                </a:rPr>
                <a:t>Text embedding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F3BDAC0-D1D9-5ACE-56BC-11B3A763C92A}"/>
              </a:ext>
            </a:extLst>
          </p:cNvPr>
          <p:cNvGrpSpPr/>
          <p:nvPr/>
        </p:nvGrpSpPr>
        <p:grpSpPr>
          <a:xfrm>
            <a:off x="4867819" y="4961689"/>
            <a:ext cx="5618598" cy="981791"/>
            <a:chOff x="4867819" y="4961689"/>
            <a:chExt cx="5618598" cy="981791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F60DF0E-C17E-1C8A-17CB-B914F1F578FE}"/>
                </a:ext>
              </a:extLst>
            </p:cNvPr>
            <p:cNvCxnSpPr>
              <a:cxnSpLocks/>
            </p:cNvCxnSpPr>
            <p:nvPr/>
          </p:nvCxnSpPr>
          <p:spPr>
            <a:xfrm>
              <a:off x="4867819" y="5325987"/>
              <a:ext cx="597440" cy="0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1CA923E8-6D56-5CBF-9267-F2DB4E154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84703" y="5009609"/>
              <a:ext cx="541003" cy="541003"/>
            </a:xfrm>
            <a:prstGeom prst="rect">
              <a:avLst/>
            </a:prstGeom>
          </p:spPr>
        </p:pic>
        <p:sp>
          <p:nvSpPr>
            <p:cNvPr id="80" name="Text Placeholder 5">
              <a:extLst>
                <a:ext uri="{FF2B5EF4-FFF2-40B4-BE49-F238E27FC236}">
                  <a16:creationId xmlns:a16="http://schemas.microsoft.com/office/drawing/2014/main" id="{DF8D614C-C7F9-E753-8F84-2798DB892CB7}"/>
                </a:ext>
              </a:extLst>
            </p:cNvPr>
            <p:cNvSpPr txBox="1">
              <a:spLocks/>
            </p:cNvSpPr>
            <p:nvPr/>
          </p:nvSpPr>
          <p:spPr>
            <a:xfrm>
              <a:off x="5228929" y="5573636"/>
              <a:ext cx="1788376" cy="369844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Azure AI Vision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ECB63E1-D42D-A609-B682-016950A7E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4448" y="5355813"/>
              <a:ext cx="3501969" cy="30523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oval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 Placeholder 5">
              <a:extLst>
                <a:ext uri="{FF2B5EF4-FFF2-40B4-BE49-F238E27FC236}">
                  <a16:creationId xmlns:a16="http://schemas.microsoft.com/office/drawing/2014/main" id="{174966B4-B101-8A74-821D-0254295BE27B}"/>
                </a:ext>
              </a:extLst>
            </p:cNvPr>
            <p:cNvSpPr txBox="1">
              <a:spLocks/>
            </p:cNvSpPr>
            <p:nvPr/>
          </p:nvSpPr>
          <p:spPr>
            <a:xfrm>
              <a:off x="7491657" y="4961689"/>
              <a:ext cx="2410257" cy="42879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 i="1">
                  <a:latin typeface="Segoe UI" panose="020B0502040204020203" pitchFamily="34" charset="0"/>
                  <a:cs typeface="Segoe UI" panose="020B0502040204020203" pitchFamily="34" charset="0"/>
                </a:rPr>
                <a:t>Image embedding 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8BC84466-61F9-B219-9AFF-4A041EBB6F8E}"/>
              </a:ext>
            </a:extLst>
          </p:cNvPr>
          <p:cNvGrpSpPr/>
          <p:nvPr/>
        </p:nvGrpSpPr>
        <p:grpSpPr>
          <a:xfrm>
            <a:off x="10486417" y="2322252"/>
            <a:ext cx="1396232" cy="3914528"/>
            <a:chOff x="10486417" y="2322252"/>
            <a:chExt cx="1396232" cy="3914528"/>
          </a:xfrm>
        </p:grpSpPr>
        <p:pic>
          <p:nvPicPr>
            <p:cNvPr id="43" name="Graphic 437806336">
              <a:extLst>
                <a:ext uri="{FF2B5EF4-FFF2-40B4-BE49-F238E27FC236}">
                  <a16:creationId xmlns:a16="http://schemas.microsoft.com/office/drawing/2014/main" id="{C1E5F3C8-8D41-32DD-A82B-3399E9694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9269" y="3706569"/>
              <a:ext cx="887868" cy="888750"/>
            </a:xfrm>
            <a:prstGeom prst="rect">
              <a:avLst/>
            </a:prstGeom>
          </p:spPr>
        </p:pic>
        <p:sp>
          <p:nvSpPr>
            <p:cNvPr id="41" name="Text Placeholder 5">
              <a:extLst>
                <a:ext uri="{FF2B5EF4-FFF2-40B4-BE49-F238E27FC236}">
                  <a16:creationId xmlns:a16="http://schemas.microsoft.com/office/drawing/2014/main" id="{2BD76390-7C85-4AAC-9F30-613CFA9A296B}"/>
                </a:ext>
              </a:extLst>
            </p:cNvPr>
            <p:cNvSpPr txBox="1">
              <a:spLocks/>
            </p:cNvSpPr>
            <p:nvPr/>
          </p:nvSpPr>
          <p:spPr>
            <a:xfrm>
              <a:off x="10740457" y="4527423"/>
              <a:ext cx="1142192" cy="63713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Azure</a:t>
              </a:r>
            </a:p>
            <a:p>
              <a:pPr marL="0" indent="0" algn="ctr" defTabSz="1865484">
                <a:buNone/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AI Search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9AD5762-5E0C-3ADA-CB1A-15FDD4952298}"/>
                </a:ext>
              </a:extLst>
            </p:cNvPr>
            <p:cNvCxnSpPr>
              <a:cxnSpLocks/>
            </p:cNvCxnSpPr>
            <p:nvPr/>
          </p:nvCxnSpPr>
          <p:spPr>
            <a:xfrm>
              <a:off x="10486417" y="2322252"/>
              <a:ext cx="0" cy="3914528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8B6B3D2-355E-5E5B-B81C-1C74B67468D5}"/>
                </a:ext>
              </a:extLst>
            </p:cNvPr>
            <p:cNvCxnSpPr>
              <a:cxnSpLocks/>
            </p:cNvCxnSpPr>
            <p:nvPr/>
          </p:nvCxnSpPr>
          <p:spPr>
            <a:xfrm>
              <a:off x="10486417" y="4260998"/>
              <a:ext cx="330740" cy="0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A0703A7-462C-7AF9-6E4F-737743E36083}"/>
              </a:ext>
            </a:extLst>
          </p:cNvPr>
          <p:cNvGrpSpPr/>
          <p:nvPr/>
        </p:nvGrpSpPr>
        <p:grpSpPr>
          <a:xfrm>
            <a:off x="2186411" y="1893567"/>
            <a:ext cx="3278848" cy="428790"/>
            <a:chOff x="2186411" y="1893567"/>
            <a:chExt cx="3278848" cy="42879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2955315-F716-95D4-178C-0B04920AEF52}"/>
                </a:ext>
              </a:extLst>
            </p:cNvPr>
            <p:cNvCxnSpPr>
              <a:cxnSpLocks/>
            </p:cNvCxnSpPr>
            <p:nvPr/>
          </p:nvCxnSpPr>
          <p:spPr>
            <a:xfrm>
              <a:off x="2324605" y="2298496"/>
              <a:ext cx="3140654" cy="0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 Placeholder 5">
              <a:extLst>
                <a:ext uri="{FF2B5EF4-FFF2-40B4-BE49-F238E27FC236}">
                  <a16:creationId xmlns:a16="http://schemas.microsoft.com/office/drawing/2014/main" id="{A71A4818-134A-5667-4A3B-E3F856B03231}"/>
                </a:ext>
              </a:extLst>
            </p:cNvPr>
            <p:cNvSpPr txBox="1">
              <a:spLocks/>
            </p:cNvSpPr>
            <p:nvPr/>
          </p:nvSpPr>
          <p:spPr>
            <a:xfrm>
              <a:off x="2186411" y="1893567"/>
              <a:ext cx="1598123" cy="42879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 i="1">
                  <a:latin typeface="Segoe UI" panose="020B0502040204020203" pitchFamily="34" charset="0"/>
                  <a:cs typeface="Segoe UI" panose="020B0502040204020203" pitchFamily="34" charset="0"/>
                </a:rPr>
                <a:t>Extracted text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25A6C0D-0949-1AC0-4676-8E5F24A15608}"/>
              </a:ext>
            </a:extLst>
          </p:cNvPr>
          <p:cNvGrpSpPr/>
          <p:nvPr/>
        </p:nvGrpSpPr>
        <p:grpSpPr>
          <a:xfrm>
            <a:off x="4867819" y="3000060"/>
            <a:ext cx="3224082" cy="2166207"/>
            <a:chOff x="4867819" y="3000060"/>
            <a:chExt cx="3224082" cy="2166207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B72B70C-DD85-F609-97CD-DECE444743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6355" y="3000060"/>
              <a:ext cx="0" cy="615485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 Placeholder 5">
              <a:extLst>
                <a:ext uri="{FF2B5EF4-FFF2-40B4-BE49-F238E27FC236}">
                  <a16:creationId xmlns:a16="http://schemas.microsoft.com/office/drawing/2014/main" id="{591F7593-13F9-8177-E2F6-77488978A30A}"/>
                </a:ext>
              </a:extLst>
            </p:cNvPr>
            <p:cNvSpPr txBox="1">
              <a:spLocks/>
            </p:cNvSpPr>
            <p:nvPr/>
          </p:nvSpPr>
          <p:spPr>
            <a:xfrm>
              <a:off x="6043075" y="3139446"/>
              <a:ext cx="2048826" cy="42879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 i="1">
                  <a:latin typeface="Segoe UI" panose="020B0502040204020203" pitchFamily="34" charset="0"/>
                  <a:cs typeface="Segoe UI" panose="020B0502040204020203" pitchFamily="34" charset="0"/>
                </a:rPr>
                <a:t>Image description</a:t>
              </a:r>
            </a:p>
          </p:txBody>
        </p:sp>
        <p:sp>
          <p:nvSpPr>
            <p:cNvPr id="71" name="Text Placeholder 5">
              <a:extLst>
                <a:ext uri="{FF2B5EF4-FFF2-40B4-BE49-F238E27FC236}">
                  <a16:creationId xmlns:a16="http://schemas.microsoft.com/office/drawing/2014/main" id="{8011D47E-5A47-A4F7-D032-23E0F55238EB}"/>
                </a:ext>
              </a:extLst>
            </p:cNvPr>
            <p:cNvSpPr txBox="1">
              <a:spLocks/>
            </p:cNvSpPr>
            <p:nvPr/>
          </p:nvSpPr>
          <p:spPr>
            <a:xfrm>
              <a:off x="5325963" y="4308755"/>
              <a:ext cx="1658485" cy="66582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Azure OpenAI</a:t>
              </a:r>
            </a:p>
            <a:p>
              <a:pPr algn="ctr" defTabSz="1865484">
                <a:defRPr/>
              </a:pPr>
              <a:r>
                <a:rPr lang="en-US" sz="1400">
                  <a:latin typeface="Segoe UI" panose="020B0502040204020203" pitchFamily="34" charset="0"/>
                  <a:cs typeface="Segoe UI" panose="020B0502040204020203" pitchFamily="34" charset="0"/>
                </a:rPr>
                <a:t>gpt-4.1-mini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6B3633D2-C58B-67EE-5527-85530111C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12773" y="3729446"/>
              <a:ext cx="555731" cy="555731"/>
            </a:xfrm>
            <a:prstGeom prst="rect">
              <a:avLst/>
            </a:prstGeom>
          </p:spPr>
        </p:pic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7BF292BC-3A2A-9DAD-BA98-5B43A8F0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819" y="4094846"/>
              <a:ext cx="727734" cy="1071421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5E7D987-511C-F0DE-2117-C8519B50DD5B}"/>
              </a:ext>
            </a:extLst>
          </p:cNvPr>
          <p:cNvGrpSpPr/>
          <p:nvPr/>
        </p:nvGrpSpPr>
        <p:grpSpPr>
          <a:xfrm>
            <a:off x="4873183" y="5690280"/>
            <a:ext cx="5613234" cy="896912"/>
            <a:chOff x="4873183" y="5690280"/>
            <a:chExt cx="5613234" cy="896912"/>
          </a:xfrm>
        </p:grpSpPr>
        <p:pic>
          <p:nvPicPr>
            <p:cNvPr id="36" name="Graphic 16">
              <a:extLst>
                <a:ext uri="{FF2B5EF4-FFF2-40B4-BE49-F238E27FC236}">
                  <a16:creationId xmlns:a16="http://schemas.microsoft.com/office/drawing/2014/main" id="{CF6D90A5-88A2-2582-ED65-5C124373A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89378" y="5943480"/>
              <a:ext cx="543619" cy="563562"/>
            </a:xfrm>
            <a:prstGeom prst="rect">
              <a:avLst/>
            </a:prstGeom>
          </p:spPr>
        </p:pic>
        <p:sp>
          <p:nvSpPr>
            <p:cNvPr id="37" name="Text Placeholder 5">
              <a:extLst>
                <a:ext uri="{FF2B5EF4-FFF2-40B4-BE49-F238E27FC236}">
                  <a16:creationId xmlns:a16="http://schemas.microsoft.com/office/drawing/2014/main" id="{E8BD84F0-580E-6126-7198-E5B639C6DE4D}"/>
                </a:ext>
              </a:extLst>
            </p:cNvPr>
            <p:cNvSpPr txBox="1">
              <a:spLocks/>
            </p:cNvSpPr>
            <p:nvPr/>
          </p:nvSpPr>
          <p:spPr>
            <a:xfrm>
              <a:off x="5031138" y="6424126"/>
              <a:ext cx="2385769" cy="16306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1974E8F-9946-32B7-CC01-89FBAFFDD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5775" y="6236780"/>
              <a:ext cx="3440642" cy="29989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oval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 Placeholder 5">
              <a:extLst>
                <a:ext uri="{FF2B5EF4-FFF2-40B4-BE49-F238E27FC236}">
                  <a16:creationId xmlns:a16="http://schemas.microsoft.com/office/drawing/2014/main" id="{B05EDF2A-B409-0515-928A-C2F556C6D7C0}"/>
                </a:ext>
              </a:extLst>
            </p:cNvPr>
            <p:cNvSpPr txBox="1">
              <a:spLocks/>
            </p:cNvSpPr>
            <p:nvPr/>
          </p:nvSpPr>
          <p:spPr>
            <a:xfrm>
              <a:off x="7784924" y="5844770"/>
              <a:ext cx="2410257" cy="42879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 i="1">
                  <a:latin typeface="Segoe UI" panose="020B0502040204020203" pitchFamily="34" charset="0"/>
                  <a:cs typeface="Segoe UI" panose="020B0502040204020203" pitchFamily="34" charset="0"/>
                </a:rPr>
                <a:t>Image URL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746B41B-256A-4DBE-BB72-F2B1A6150BD9}"/>
                </a:ext>
              </a:extLst>
            </p:cNvPr>
            <p:cNvCxnSpPr>
              <a:cxnSpLocks/>
            </p:cNvCxnSpPr>
            <p:nvPr/>
          </p:nvCxnSpPr>
          <p:spPr>
            <a:xfrm>
              <a:off x="4873183" y="5690280"/>
              <a:ext cx="610461" cy="692201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6487C8A-279B-136D-A8CA-A37493A58B78}"/>
              </a:ext>
            </a:extLst>
          </p:cNvPr>
          <p:cNvGrpSpPr/>
          <p:nvPr/>
        </p:nvGrpSpPr>
        <p:grpSpPr>
          <a:xfrm>
            <a:off x="3579454" y="2717731"/>
            <a:ext cx="1346038" cy="3122282"/>
            <a:chOff x="3579454" y="2717731"/>
            <a:chExt cx="1346038" cy="3122282"/>
          </a:xfrm>
        </p:grpSpPr>
        <p:pic>
          <p:nvPicPr>
            <p:cNvPr id="67" name="Picture 2" descr="Python Software Foundation">
              <a:extLst>
                <a:ext uri="{FF2B5EF4-FFF2-40B4-BE49-F238E27FC236}">
                  <a16:creationId xmlns:a16="http://schemas.microsoft.com/office/drawing/2014/main" id="{BFA365E2-9D4C-C2B1-E624-D667A735B7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38" b="14583"/>
            <a:stretch/>
          </p:blipFill>
          <p:spPr bwMode="auto">
            <a:xfrm>
              <a:off x="3806834" y="3278185"/>
              <a:ext cx="993582" cy="989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 Placeholder 5">
              <a:extLst>
                <a:ext uri="{FF2B5EF4-FFF2-40B4-BE49-F238E27FC236}">
                  <a16:creationId xmlns:a16="http://schemas.microsoft.com/office/drawing/2014/main" id="{73390C4F-02E5-D25E-88AD-4BB338F78BCA}"/>
                </a:ext>
              </a:extLst>
            </p:cNvPr>
            <p:cNvSpPr txBox="1">
              <a:spLocks/>
            </p:cNvSpPr>
            <p:nvPr/>
          </p:nvSpPr>
          <p:spPr>
            <a:xfrm>
              <a:off x="3821563" y="4245646"/>
              <a:ext cx="978853" cy="36356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>
                  <a:latin typeface="Segoe UI" panose="020B0502040204020203" pitchFamily="34" charset="0"/>
                  <a:cs typeface="Segoe UI" panose="020B0502040204020203" pitchFamily="34" charset="0"/>
                </a:rPr>
                <a:t>Python</a:t>
              </a:r>
            </a:p>
          </p:txBody>
        </p:sp>
        <p:sp>
          <p:nvSpPr>
            <p:cNvPr id="73" name="Text Placeholder 5">
              <a:extLst>
                <a:ext uri="{FF2B5EF4-FFF2-40B4-BE49-F238E27FC236}">
                  <a16:creationId xmlns:a16="http://schemas.microsoft.com/office/drawing/2014/main" id="{ECDA80FB-CE04-0B72-20B2-6D2AC28A6EA8}"/>
                </a:ext>
              </a:extLst>
            </p:cNvPr>
            <p:cNvSpPr txBox="1">
              <a:spLocks/>
            </p:cNvSpPr>
            <p:nvPr/>
          </p:nvSpPr>
          <p:spPr>
            <a:xfrm>
              <a:off x="3579454" y="5164554"/>
              <a:ext cx="1346038" cy="67545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i="1">
                  <a:latin typeface="Segoe UI" panose="020B0502040204020203" pitchFamily="34" charset="0"/>
                  <a:cs typeface="Segoe UI" panose="020B0502040204020203" pitchFamily="34" charset="0"/>
                </a:rPr>
                <a:t>Cropped image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21A6AC7-E11D-CFC1-0C5A-87F7754BD04E}"/>
                </a:ext>
              </a:extLst>
            </p:cNvPr>
            <p:cNvCxnSpPr>
              <a:cxnSpLocks/>
            </p:cNvCxnSpPr>
            <p:nvPr/>
          </p:nvCxnSpPr>
          <p:spPr>
            <a:xfrm>
              <a:off x="4290007" y="2717731"/>
              <a:ext cx="0" cy="590072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AB3A92B3-B9B5-D25B-0D07-ED4F34DFF4B3}"/>
                </a:ext>
              </a:extLst>
            </p:cNvPr>
            <p:cNvCxnSpPr>
              <a:cxnSpLocks/>
            </p:cNvCxnSpPr>
            <p:nvPr/>
          </p:nvCxnSpPr>
          <p:spPr>
            <a:xfrm>
              <a:off x="4286874" y="4641668"/>
              <a:ext cx="0" cy="534416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Text Placeholder 5">
            <a:extLst>
              <a:ext uri="{FF2B5EF4-FFF2-40B4-BE49-F238E27FC236}">
                <a16:creationId xmlns:a16="http://schemas.microsoft.com/office/drawing/2014/main" id="{FFFAAC09-5B7E-8961-00DE-77D4EB36D63E}"/>
              </a:ext>
            </a:extLst>
          </p:cNvPr>
          <p:cNvSpPr txBox="1">
            <a:spLocks/>
          </p:cNvSpPr>
          <p:nvPr/>
        </p:nvSpPr>
        <p:spPr>
          <a:xfrm>
            <a:off x="6502656" y="2288941"/>
            <a:ext cx="1598123" cy="42879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65484">
              <a:defRPr/>
            </a:pPr>
            <a:r>
              <a:rPr lang="en-US" sz="1800" i="1">
                <a:latin typeface="Segoe UI" panose="020B0502040204020203" pitchFamily="34" charset="0"/>
                <a:cs typeface="Segoe UI" panose="020B0502040204020203" pitchFamily="34" charset="0"/>
              </a:rPr>
              <a:t>WITH figures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24C0875-935A-D1F4-D533-F620DECA0C0C}"/>
              </a:ext>
            </a:extLst>
          </p:cNvPr>
          <p:cNvGrpSpPr/>
          <p:nvPr/>
        </p:nvGrpSpPr>
        <p:grpSpPr>
          <a:xfrm>
            <a:off x="2243166" y="1883251"/>
            <a:ext cx="2617135" cy="867791"/>
            <a:chOff x="2243166" y="1883251"/>
            <a:chExt cx="2617135" cy="867791"/>
          </a:xfrm>
        </p:grpSpPr>
        <p:sp>
          <p:nvSpPr>
            <p:cNvPr id="128" name="Text Placeholder 5">
              <a:extLst>
                <a:ext uri="{FF2B5EF4-FFF2-40B4-BE49-F238E27FC236}">
                  <a16:creationId xmlns:a16="http://schemas.microsoft.com/office/drawing/2014/main" id="{53250387-FF3C-0C39-06F8-4C9C946473B6}"/>
                </a:ext>
              </a:extLst>
            </p:cNvPr>
            <p:cNvSpPr txBox="1">
              <a:spLocks/>
            </p:cNvSpPr>
            <p:nvPr/>
          </p:nvSpPr>
          <p:spPr>
            <a:xfrm>
              <a:off x="2243166" y="2322252"/>
              <a:ext cx="1598123" cy="42879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 i="1">
                  <a:latin typeface="Segoe UI" panose="020B0502040204020203" pitchFamily="34" charset="0"/>
                  <a:cs typeface="Segoe UI" panose="020B0502040204020203" pitchFamily="34" charset="0"/>
                </a:rPr>
                <a:t>PLUS figures</a:t>
              </a:r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C008FB4E-D0D8-78FE-83CF-62A160814DD0}"/>
                </a:ext>
              </a:extLst>
            </p:cNvPr>
            <p:cNvSpPr/>
            <p:nvPr/>
          </p:nvSpPr>
          <p:spPr>
            <a:xfrm>
              <a:off x="3802920" y="1883251"/>
              <a:ext cx="1057381" cy="74940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Process figures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BC6341F-1758-3C99-1CEF-65D0FF26D40F}"/>
              </a:ext>
            </a:extLst>
          </p:cNvPr>
          <p:cNvSpPr/>
          <p:nvPr/>
        </p:nvSpPr>
        <p:spPr>
          <a:xfrm>
            <a:off x="4860301" y="2130357"/>
            <a:ext cx="623343" cy="368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EE28B03-CA0A-17C6-C2BD-E8580A624A9F}"/>
              </a:ext>
            </a:extLst>
          </p:cNvPr>
          <p:cNvSpPr txBox="1"/>
          <p:nvPr/>
        </p:nvSpPr>
        <p:spPr>
          <a:xfrm>
            <a:off x="4829048" y="684962"/>
            <a:ext cx="61332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con vision models</a:t>
            </a:r>
          </a:p>
        </p:txBody>
      </p:sp>
    </p:spTree>
    <p:extLst>
      <p:ext uri="{BB962C8B-B14F-4D97-AF65-F5344CB8AC3E}">
        <p14:creationId xmlns:p14="http://schemas.microsoft.com/office/powerpoint/2010/main" val="258898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42" grpId="0"/>
      <p:bldP spid="145" grpId="0" animBg="1"/>
      <p:bldP spid="15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4AF67-A2F8-B7ED-B6F8-CB6AD9504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9886427-1C95-A2A1-926A-95C85C1E2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046"/>
          <a:stretch>
            <a:fillRect/>
          </a:stretch>
        </p:blipFill>
        <p:spPr>
          <a:xfrm>
            <a:off x="1244260" y="2483896"/>
            <a:ext cx="9368617" cy="47437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D8E73484-B35D-F45F-FCE9-F173949B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figuras</a:t>
            </a:r>
            <a:r>
              <a:rPr lang="en-US" dirty="0"/>
              <a:t>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citarse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F042F5-7B38-79D7-68AC-E7767A145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280" y="1628812"/>
            <a:ext cx="7772984" cy="8617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Para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modelo</a:t>
            </a:r>
            <a:r>
              <a:rPr lang="en-US" sz="2400" dirty="0"/>
              <a:t> </a:t>
            </a:r>
            <a:r>
              <a:rPr lang="en-US" sz="2400" dirty="0" err="1"/>
              <a:t>pueda</a:t>
            </a:r>
            <a:r>
              <a:rPr lang="en-US" sz="2400" dirty="0"/>
              <a:t> </a:t>
            </a:r>
            <a:r>
              <a:rPr lang="en-US" sz="2400" dirty="0" err="1"/>
              <a:t>dar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respuesta</a:t>
            </a:r>
            <a:r>
              <a:rPr lang="en-US" sz="2400" dirty="0"/>
              <a:t> con </a:t>
            </a:r>
            <a:r>
              <a:rPr lang="en-US" sz="2400" dirty="0" err="1"/>
              <a:t>citas</a:t>
            </a:r>
            <a:r>
              <a:rPr lang="en-US" sz="2400" dirty="0"/>
              <a:t>, las </a:t>
            </a:r>
            <a:r>
              <a:rPr lang="en-US" sz="2400" dirty="0" err="1"/>
              <a:t>imágenes</a:t>
            </a:r>
            <a:r>
              <a:rPr lang="en-US" sz="2400" dirty="0"/>
              <a:t> </a:t>
            </a:r>
            <a:r>
              <a:rPr lang="en-US" sz="2400" dirty="0" err="1"/>
              <a:t>recortadas</a:t>
            </a:r>
            <a:r>
              <a:rPr lang="en-US" sz="2400" dirty="0"/>
              <a:t> </a:t>
            </a:r>
            <a:r>
              <a:rPr lang="en-US" sz="2400" dirty="0" err="1"/>
              <a:t>deben</a:t>
            </a:r>
            <a:r>
              <a:rPr lang="en-US" sz="2400" dirty="0"/>
              <a:t> </a:t>
            </a:r>
            <a:r>
              <a:rPr lang="en-US" sz="2400" dirty="0" err="1"/>
              <a:t>incluir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detalles</a:t>
            </a:r>
            <a:r>
              <a:rPr lang="en-US" sz="2400" dirty="0"/>
              <a:t> de la </a:t>
            </a:r>
            <a:r>
              <a:rPr lang="en-US" sz="2400" dirty="0" err="1"/>
              <a:t>cita</a:t>
            </a:r>
            <a:r>
              <a:rPr lang="en-US" sz="2400" dirty="0"/>
              <a:t>: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64F1A3-24A4-58D4-5EBE-9FF2CC966F10}"/>
              </a:ext>
            </a:extLst>
          </p:cNvPr>
          <p:cNvSpPr/>
          <p:nvPr/>
        </p:nvSpPr>
        <p:spPr>
          <a:xfrm>
            <a:off x="1313234" y="2416600"/>
            <a:ext cx="3326860" cy="3508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C88FF5-9A1D-0BBC-E9DF-9CCED6A7A221}"/>
              </a:ext>
            </a:extLst>
          </p:cNvPr>
          <p:cNvSpPr/>
          <p:nvPr/>
        </p:nvSpPr>
        <p:spPr>
          <a:xfrm>
            <a:off x="9552562" y="2696555"/>
            <a:ext cx="985242" cy="3508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10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EC6EA-CAA0-7747-BD7A-D1850DE5A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33A0BA7-C1CC-61F9-7C11-AF45B4E4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solo </a:t>
            </a:r>
            <a:r>
              <a:rPr lang="en-US" dirty="0" err="1"/>
              <a:t>bloque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índice</a:t>
            </a:r>
            <a:r>
              <a:rPr lang="en-US" dirty="0"/>
              <a:t>: </a:t>
            </a:r>
            <a:r>
              <a:rPr lang="en-US" dirty="0" err="1"/>
              <a:t>texto</a:t>
            </a:r>
            <a:r>
              <a:rPr lang="en-US" dirty="0"/>
              <a:t> e </a:t>
            </a:r>
            <a:r>
              <a:rPr lang="en-US" dirty="0" err="1"/>
              <a:t>imágenes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616DEC-F04D-9DAC-8A0B-B6DB2EA05620}"/>
              </a:ext>
            </a:extLst>
          </p:cNvPr>
          <p:cNvSpPr txBox="1"/>
          <p:nvPr/>
        </p:nvSpPr>
        <p:spPr>
          <a:xfrm>
            <a:off x="1049416" y="1540629"/>
            <a:ext cx="11032337" cy="5195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12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"id"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"file-Financial_Market_Analysis_Report_2023_pdf-46696E616E6369616C204D61032332E706466-page-12"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2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"### Impact of Macroeconomic Factors</a:t>
            </a:r>
            <a:r>
              <a:rPr lang="en-US" sz="1200" b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\n\n\n</a:t>
            </a:r>
            <a:r>
              <a:rPr lang="en-US" sz="12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&lt;figure&gt;&lt;figcaption&gt;8.1 Impact of Interest Rates, Inflation, and GDP Growth on Financial Markets&lt;br&gt;The image is a line graph showing the impact of three variables on financial markets from 2018 to 2023. The variables represented are Interest Rates %, Inflation Data %, and GDP Growth %. Interest Rates % started around 2% in 2018, dipped to around 0.25% in 2021, and rose to 1.5% in 2023. Inflation Data % gradually increased from around 2% in 2018 to a peak of about 3.4% in 2022, then slightly decreased to 2.5% in 2023. GDP Growth % fluctuated more dramatically, starting near 3%, dropping to -4% in 2020, then rebounding to around 4.5% in 2021, and settling near 2.8% in 2023.&lt;/figcaption&gt;&lt;/figure&gt;"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2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"sourcepage"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"Financial Market Analysis Report 2023.pdf#page=8"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2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"sourcefile"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"Financial Market Analysis Report 2023.pdf"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2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"images"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[{</a:t>
            </a:r>
          </a:p>
          <a:p>
            <a:pPr>
              <a:lnSpc>
                <a:spcPts val="2025"/>
              </a:lnSpc>
              <a:buNone/>
            </a:pP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sz="12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"url"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"https://bloburl.com/content/Financial%20Market%20Analysis%20Report%202023.pdf/page7/figure8_1.png"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20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sz="1200" b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"description"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2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"&lt;figure&gt;&lt;figcaption&gt;8.1 Impact of Interest Rates, Inflation, and GDP Growth on Financial Markets&lt;br&gt;The image is a line graph showing the impact of three variables on financial markets from 2018 to 2023. The variables represented are Interest Rates %, Inflation Data %, and GDP Growth %. Interest Rates % started around 2% in 2018, dipped to around 0.25% in 2021, and rose to 1.5% in 2023. Inflation Data % gradually increased from around 2% in 2018 to a peak of about 3.4% in 2022, then slightly decreased to 2.5% in 2023. GDP Growth % fluctuated more dramatically, starting near 3%, dropping to -4% in 2020, then rebounding to around 4.5% in 2021, and settling near 2.8% in 2023.&lt;/figcaption&gt;&lt;/figure&gt;"</a:t>
            </a: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2025"/>
              </a:lnSpc>
              <a:buNone/>
            </a:pPr>
            <a:r>
              <a:rPr lang="en-US" sz="12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10962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B831-0E7F-DCB4-1664-07EBD7EF5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F8786B5-AA08-9DD4-B36D-7FD94E58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con </a:t>
            </a:r>
            <a:r>
              <a:rPr lang="en-US" err="1"/>
              <a:t>visión</a:t>
            </a:r>
            <a:r>
              <a:rPr lang="en-US"/>
              <a:t>: System prompt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B314AC-0070-1DE4-9650-1638FD6E1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83821"/>
            <a:ext cx="10215880" cy="4952394"/>
          </a:xfrm>
          <a:solidFill>
            <a:schemeClr val="bg1">
              <a:lumMod val="95000"/>
            </a:schemeClr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You are an intelligent assistant helping analyze the Annual Financial Report of Contoso Ltd. 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The documents contain text, graphs, tables and images.</a:t>
            </a:r>
          </a:p>
          <a:p>
            <a:pPr marL="0" indent="0">
              <a:buNone/>
            </a:pP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Each image source has the file name in the top left corner of the image with coordinates (10,10) pixels and is in the format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SourceFileName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:&lt;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file_name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Each text source starts in a new line and has the file name followed by colon and the actual information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Always include the source name 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from the image </a:t>
            </a:r>
            <a:r>
              <a:rPr lang="en-US" sz="1800" b="0">
                <a:effectLst/>
                <a:latin typeface="Menlo" panose="020B0609030804020204" pitchFamily="49" charset="0"/>
              </a:rPr>
              <a:t>or text for each fact you use in the response in the format: [filename]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Answer the following question using only the data provided in the sources below.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If asking a clarifying question to the user would help, ask the question.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Be brief in your answers.</a:t>
            </a:r>
          </a:p>
          <a:p>
            <a:pPr marL="0" indent="0">
              <a:buNone/>
            </a:pP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The text and image source can be the same file name, don't use the image title when citing the image source, only use the file name as mentioned.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If you cannot answer using the sources below, say you don't know. Return just the answer without any input texts.</a:t>
            </a:r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22371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671B3-67C3-A0B3-35EE-E7B619D89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BDF92767-5542-2A9D-2BC3-33DACF4B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con </a:t>
            </a:r>
            <a:r>
              <a:rPr lang="en-US" err="1"/>
              <a:t>visión</a:t>
            </a:r>
            <a:r>
              <a:rPr lang="en-US"/>
              <a:t>: System prompt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50D02E-7945-49FB-E0E9-F2B54118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83821"/>
            <a:ext cx="10215880" cy="4952394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Eres un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asistente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inteligente</a:t>
            </a:r>
            <a:r>
              <a:rPr lang="en-US" sz="1800" b="0">
                <a:effectLst/>
                <a:latin typeface="Menlo" panose="020B0609030804020204" pitchFamily="49" charset="0"/>
              </a:rPr>
              <a:t> que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ayuda</a:t>
            </a:r>
            <a:r>
              <a:rPr lang="en-US" sz="1800" b="0">
                <a:effectLst/>
                <a:latin typeface="Menlo" panose="020B0609030804020204" pitchFamily="49" charset="0"/>
              </a:rPr>
              <a:t> a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analizar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latin typeface="Menlo" panose="020B0609030804020204" pitchFamily="49" charset="0"/>
              </a:rPr>
              <a:t> Informe Financiero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Anual</a:t>
            </a:r>
            <a:r>
              <a:rPr lang="en-US" sz="1800" b="0">
                <a:effectLst/>
                <a:latin typeface="Menlo" panose="020B0609030804020204" pitchFamily="49" charset="0"/>
              </a:rPr>
              <a:t> de Contoso Ltd.</a:t>
            </a:r>
            <a:br>
              <a:rPr lang="en-US" sz="1800" b="0">
                <a:effectLst/>
                <a:latin typeface="Menlo" panose="020B0609030804020204" pitchFamily="49" charset="0"/>
              </a:rPr>
            </a:b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Los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documentos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contienen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texto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,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gráficos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,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tablas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e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imágenes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Cada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fuente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de imagen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tiene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nombre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del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archivo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en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la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esquina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superior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izquierda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de la imagen con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coordenadas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(10,10)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píxeles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y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está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en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formato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:</a:t>
            </a:r>
            <a:b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</a:b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SourceFileName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:&lt;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nombre_de_archivo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Cada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fuente</a:t>
            </a:r>
            <a:r>
              <a:rPr lang="en-US" sz="1800" b="0">
                <a:effectLst/>
                <a:latin typeface="Menlo" panose="020B0609030804020204" pitchFamily="49" charset="0"/>
              </a:rPr>
              <a:t> de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texto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comienza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en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una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nueva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línea</a:t>
            </a:r>
            <a:r>
              <a:rPr lang="en-US" sz="1800" b="0">
                <a:effectLst/>
                <a:latin typeface="Menlo" panose="020B0609030804020204" pitchFamily="49" charset="0"/>
              </a:rPr>
              <a:t> y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muestra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nombre</a:t>
            </a:r>
            <a:r>
              <a:rPr lang="en-US" sz="1800" b="0">
                <a:effectLst/>
                <a:latin typeface="Menlo" panose="020B0609030804020204" pitchFamily="49" charset="0"/>
              </a:rPr>
              <a:t> del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archivo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seguido</a:t>
            </a:r>
            <a:r>
              <a:rPr lang="en-US" sz="1800" b="0">
                <a:effectLst/>
                <a:latin typeface="Menlo" panose="020B0609030804020204" pitchFamily="49" charset="0"/>
              </a:rPr>
              <a:t> de dos puntos, y luego la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información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correspondiente</a:t>
            </a:r>
            <a:r>
              <a:rPr lang="en-US" sz="1800" b="0">
                <a:effectLst/>
                <a:latin typeface="Menlo" panose="020B060903080402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0" err="1">
                <a:effectLst/>
                <a:latin typeface="Menlo" panose="020B0609030804020204" pitchFamily="49" charset="0"/>
              </a:rPr>
              <a:t>Incluye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siempre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nombre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de la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fuente</a:t>
            </a:r>
            <a:r>
              <a:rPr lang="en-US" sz="1800" b="0">
                <a:effectLst/>
                <a:latin typeface="Menlo" panose="020B0609030804020204" pitchFamily="49" charset="0"/>
              </a:rPr>
              <a:t> de la imagen o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texto</a:t>
            </a:r>
            <a:r>
              <a:rPr lang="en-US" sz="1800" b="0">
                <a:effectLst/>
                <a:latin typeface="Menlo" panose="020B0609030804020204" pitchFamily="49" charset="0"/>
              </a:rPr>
              <a:t> para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cada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dato</a:t>
            </a:r>
            <a:r>
              <a:rPr lang="en-US" sz="1800" b="0">
                <a:effectLst/>
                <a:latin typeface="Menlo" panose="020B0609030804020204" pitchFamily="49" charset="0"/>
              </a:rPr>
              <a:t> que uses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en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tu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respuesta</a:t>
            </a:r>
            <a:r>
              <a:rPr lang="en-US" sz="1800" b="0">
                <a:effectLst/>
                <a:latin typeface="Menlo" panose="020B0609030804020204" pitchFamily="49" charset="0"/>
              </a:rPr>
              <a:t>, con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formato</a:t>
            </a:r>
            <a:r>
              <a:rPr lang="en-US" sz="1800" b="0">
                <a:effectLst/>
                <a:latin typeface="Menlo" panose="020B0609030804020204" pitchFamily="49" charset="0"/>
              </a:rPr>
              <a:t>: [</a:t>
            </a:r>
            <a:r>
              <a:rPr lang="en-US" sz="1800" b="0" err="1">
                <a:effectLst/>
                <a:latin typeface="Menlo" panose="020B0609030804020204" pitchFamily="49" charset="0"/>
              </a:rPr>
              <a:t>nombre_de_archivo</a:t>
            </a:r>
            <a:r>
              <a:rPr lang="en-US" sz="1800" b="0">
                <a:effectLst/>
                <a:latin typeface="Menlo" panose="020B0609030804020204" pitchFamily="49" charset="0"/>
              </a:rPr>
              <a:t>].</a:t>
            </a:r>
          </a:p>
          <a:p>
            <a:pPr marL="0" indent="0">
              <a:buNone/>
            </a:pPr>
            <a:r>
              <a:rPr lang="en-US" sz="1800" b="0" err="1">
                <a:effectLst/>
                <a:latin typeface="Menlo" panose="020B0609030804020204" pitchFamily="49" charset="0"/>
              </a:rPr>
              <a:t>Responde</a:t>
            </a:r>
            <a:r>
              <a:rPr lang="en-US" sz="1800" b="0">
                <a:effectLst/>
                <a:latin typeface="Menlo" panose="020B0609030804020204" pitchFamily="49" charset="0"/>
              </a:rPr>
              <a:t> la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pregunta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usando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únicamente</a:t>
            </a:r>
            <a:r>
              <a:rPr lang="en-US" sz="1800" b="0">
                <a:effectLst/>
                <a:latin typeface="Menlo" panose="020B0609030804020204" pitchFamily="49" charset="0"/>
              </a:rPr>
              <a:t> la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información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proporcionada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en</a:t>
            </a:r>
            <a:r>
              <a:rPr lang="en-US" sz="1800" b="0">
                <a:effectLst/>
                <a:latin typeface="Menlo" panose="020B0609030804020204" pitchFamily="49" charset="0"/>
              </a:rPr>
              <a:t> las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fuentes</a:t>
            </a:r>
            <a:r>
              <a:rPr lang="en-US" sz="1800" b="0">
                <a:effectLst/>
                <a:latin typeface="Menlo" panose="020B0609030804020204" pitchFamily="49" charset="0"/>
              </a:rPr>
              <a:t> de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abajo</a:t>
            </a:r>
            <a:r>
              <a:rPr lang="en-US" sz="1800" b="0">
                <a:effectLst/>
                <a:latin typeface="Menlo" panose="020B0609030804020204" pitchFamily="49" charset="0"/>
              </a:rPr>
              <a:t>.</a:t>
            </a:r>
            <a:br>
              <a:rPr lang="en-US" sz="1800" b="0">
                <a:effectLst/>
                <a:latin typeface="Menlo" panose="020B0609030804020204" pitchFamily="49" charset="0"/>
              </a:rPr>
            </a:br>
            <a:r>
              <a:rPr lang="en-US" sz="1800" b="0">
                <a:effectLst/>
                <a:latin typeface="Menlo" panose="020B0609030804020204" pitchFamily="49" charset="0"/>
              </a:rPr>
              <a:t>Si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crees</a:t>
            </a:r>
            <a:r>
              <a:rPr lang="en-US" sz="1800" b="0">
                <a:effectLst/>
                <a:latin typeface="Menlo" panose="020B0609030804020204" pitchFamily="49" charset="0"/>
              </a:rPr>
              <a:t> que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una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pregunta</a:t>
            </a:r>
            <a:r>
              <a:rPr lang="en-US" sz="1800" b="0">
                <a:effectLst/>
                <a:latin typeface="Menlo" panose="020B0609030804020204" pitchFamily="49" charset="0"/>
              </a:rPr>
              <a:t> de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aclaración</a:t>
            </a:r>
            <a:r>
              <a:rPr lang="en-US" sz="1800" b="0">
                <a:effectLst/>
                <a:latin typeface="Menlo" panose="020B0609030804020204" pitchFamily="49" charset="0"/>
              </a:rPr>
              <a:t> al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usuario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ayudaría</a:t>
            </a:r>
            <a:r>
              <a:rPr lang="en-US" sz="1800" b="0">
                <a:effectLst/>
                <a:latin typeface="Menlo" panose="020B0609030804020204" pitchFamily="49" charset="0"/>
              </a:rPr>
              <a:t>,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hazla</a:t>
            </a:r>
            <a:r>
              <a:rPr lang="en-US" sz="1800" b="0">
                <a:effectLst/>
                <a:latin typeface="Menlo" panose="020B060903080402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0" err="1">
                <a:effectLst/>
                <a:latin typeface="Menlo" panose="020B0609030804020204" pitchFamily="49" charset="0"/>
              </a:rPr>
              <a:t>Sé</a:t>
            </a:r>
            <a:r>
              <a:rPr lang="en-US" sz="1800" b="0">
                <a:effectLst/>
                <a:latin typeface="Menlo" panose="020B0609030804020204" pitchFamily="49" charset="0"/>
              </a:rPr>
              <a:t> breve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en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tus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respuestas</a:t>
            </a:r>
            <a:r>
              <a:rPr lang="en-US" sz="1800" b="0">
                <a:effectLst/>
                <a:latin typeface="Menlo" panose="020B060903080402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El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texto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y la imagen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pueden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tener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mismo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nombre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de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archivo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; no uses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título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de la imagen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cuando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cites la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fuente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, solo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el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nombre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de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archivo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tal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como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 se </a:t>
            </a:r>
            <a:r>
              <a:rPr lang="en-US" sz="1800" b="0" err="1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menciona</a:t>
            </a:r>
            <a:r>
              <a:rPr lang="en-US" sz="1800" b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Menlo" panose="020B0609030804020204" pitchFamily="49" charset="0"/>
              </a:rPr>
              <a:t>Si no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puedes</a:t>
            </a:r>
            <a:r>
              <a:rPr lang="en-US" sz="1800" b="0">
                <a:effectLst/>
                <a:latin typeface="Menlo" panose="020B0609030804020204" pitchFamily="49" charset="0"/>
              </a:rPr>
              <a:t> responder con la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información</a:t>
            </a:r>
            <a:r>
              <a:rPr lang="en-US" sz="1800" b="0">
                <a:effectLst/>
                <a:latin typeface="Menlo" panose="020B0609030804020204" pitchFamily="49" charset="0"/>
              </a:rPr>
              <a:t> de las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fuentes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proporcionadas</a:t>
            </a:r>
            <a:r>
              <a:rPr lang="en-US" sz="1800" b="0">
                <a:effectLst/>
                <a:latin typeface="Menlo" panose="020B0609030804020204" pitchFamily="49" charset="0"/>
              </a:rPr>
              <a:t>, di que no sabes.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Devuelve</a:t>
            </a:r>
            <a:r>
              <a:rPr lang="en-US" sz="1800" b="0">
                <a:effectLst/>
                <a:latin typeface="Menlo" panose="020B0609030804020204" pitchFamily="49" charset="0"/>
              </a:rPr>
              <a:t> solo la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respuesta</a:t>
            </a:r>
            <a:r>
              <a:rPr lang="en-US" sz="1800" b="0">
                <a:effectLst/>
                <a:latin typeface="Menlo" panose="020B0609030804020204" pitchFamily="49" charset="0"/>
              </a:rPr>
              <a:t>, sin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ningún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texto</a:t>
            </a:r>
            <a:r>
              <a:rPr lang="en-US" sz="1800" b="0">
                <a:effectLst/>
                <a:latin typeface="Menlo" panose="020B0609030804020204" pitchFamily="49" charset="0"/>
              </a:rPr>
              <a:t> </a:t>
            </a:r>
            <a:r>
              <a:rPr lang="en-US" sz="1800" b="0" err="1">
                <a:effectLst/>
                <a:latin typeface="Menlo" panose="020B0609030804020204" pitchFamily="49" charset="0"/>
              </a:rPr>
              <a:t>adicional</a:t>
            </a:r>
            <a:r>
              <a:rPr lang="en-US" sz="1800" b="0">
                <a:effectLst/>
                <a:latin typeface="Menlo" panose="020B0609030804020204" pitchFamily="49" charset="0"/>
              </a:rPr>
              <a:t> de entrada.</a:t>
            </a:r>
          </a:p>
        </p:txBody>
      </p:sp>
    </p:spTree>
    <p:extLst>
      <p:ext uri="{BB962C8B-B14F-4D97-AF65-F5344CB8AC3E}">
        <p14:creationId xmlns:p14="http://schemas.microsoft.com/office/powerpoint/2010/main" val="365524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56014-1594-2F73-8B9E-720AFA034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D939DAE-50DA-C96D-65C4-B4774F53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con </a:t>
            </a:r>
            <a:r>
              <a:rPr lang="en-US" err="1"/>
              <a:t>visión</a:t>
            </a:r>
            <a:r>
              <a:rPr lang="en-US"/>
              <a:t>: Chat completion messages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A6E0B-9B49-BD15-7491-A96B7262C295}"/>
              </a:ext>
            </a:extLst>
          </p:cNvPr>
          <p:cNvSpPr txBox="1"/>
          <p:nvPr/>
        </p:nvSpPr>
        <p:spPr>
          <a:xfrm>
            <a:off x="1134291" y="2159561"/>
            <a:ext cx="10948640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"role":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5454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"content": [</a:t>
            </a:r>
          </a:p>
          <a:p>
            <a:r>
              <a:rPr lang="en-US">
                <a:solidFill>
                  <a:srgbClr val="5454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"type":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"text":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"how have bitcoin and ethereum been fluctuating?"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US">
                <a:solidFill>
                  <a:srgbClr val="5454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"type":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5454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"image_url": { "url":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"data:image/png;base64,iVBORw0KGgoAAAANSUhEUgA..."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},</a:t>
            </a:r>
          </a:p>
          <a:p>
            <a:r>
              <a:rPr lang="en-US">
                <a:solidFill>
                  <a:srgbClr val="5454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"type":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5454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"image_url": { "url":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"data:image/png;base64,iVBORw0KGgoAAAANSUhEUgAA..."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},</a:t>
            </a:r>
          </a:p>
          <a:p>
            <a:r>
              <a:rPr lang="en-US">
                <a:solidFill>
                  <a:srgbClr val="5454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"type":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5454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"image_url": { "url":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"data:image/png;base64,iVBORw0KGgoAAAAA8AAAAJECAI..."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},</a:t>
            </a:r>
          </a:p>
          <a:p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 "type":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54545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"text": </a:t>
            </a:r>
            <a:r>
              <a:rPr lang="en-US" b="0" i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"Sources:\n\nFinancial Market Analysis Report 2023-3.png: Commodities The global financial market is a vast and intricate network of exchanges, instruments, and assets, ranging from traditional stocks and bonds to modern cryptocurrencies and commodities.... "</a:t>
            </a:r>
          </a:p>
          <a:p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  <a:endParaRPr lang="en-US" b="0" i="0">
              <a:solidFill>
                <a:srgbClr val="008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0" i="0">
                <a:solidFill>
                  <a:srgbClr val="54545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121F97-4610-A77D-CADE-FA2F63D3BCD3}"/>
              </a:ext>
            </a:extLst>
          </p:cNvPr>
          <p:cNvSpPr txBox="1">
            <a:spLocks/>
          </p:cNvSpPr>
          <p:nvPr/>
        </p:nvSpPr>
        <p:spPr>
          <a:xfrm>
            <a:off x="1134290" y="1605753"/>
            <a:ext cx="8532870" cy="430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/>
              <a:t>Envia un </a:t>
            </a:r>
            <a:r>
              <a:rPr lang="en-US" sz="1600" err="1"/>
              <a:t>mensaje</a:t>
            </a:r>
            <a:r>
              <a:rPr lang="en-US" sz="1600"/>
              <a:t> de </a:t>
            </a:r>
            <a:r>
              <a:rPr lang="en-US" sz="1600" err="1"/>
              <a:t>usuario</a:t>
            </a:r>
            <a:r>
              <a:rPr lang="en-US" sz="1600"/>
              <a:t> con </a:t>
            </a:r>
            <a:r>
              <a:rPr lang="en-US" sz="1600" err="1"/>
              <a:t>múltiples</a:t>
            </a:r>
            <a:r>
              <a:rPr lang="en-US" sz="1600"/>
              <a:t> partes que </a:t>
            </a:r>
            <a:r>
              <a:rPr lang="en-US" sz="1600" err="1"/>
              <a:t>incluya</a:t>
            </a:r>
            <a:r>
              <a:rPr lang="en-US" sz="1600"/>
              <a:t> tanto </a:t>
            </a:r>
            <a:r>
              <a:rPr lang="en-US" sz="1600" err="1"/>
              <a:t>texto</a:t>
            </a:r>
            <a:r>
              <a:rPr lang="en-US" sz="1600"/>
              <a:t> </a:t>
            </a:r>
            <a:r>
              <a:rPr lang="en-US" sz="1600" err="1"/>
              <a:t>como</a:t>
            </a:r>
            <a:r>
              <a:rPr lang="en-US" sz="1600"/>
              <a:t> </a:t>
            </a:r>
            <a:r>
              <a:rPr lang="en-US" sz="1600" err="1"/>
              <a:t>imágenes</a:t>
            </a:r>
            <a:r>
              <a:rPr lang="en-US" sz="1600"/>
              <a:t>: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65964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140A4-A64C-6607-15D9-FA3E94A09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3FBAAC31-854E-7080-A551-FCF0D285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con </a:t>
            </a:r>
            <a:r>
              <a:rPr lang="en-US" err="1"/>
              <a:t>visión</a:t>
            </a:r>
            <a:r>
              <a:rPr lang="en-US"/>
              <a:t>: </a:t>
            </a:r>
            <a:r>
              <a:rPr lang="en-US" err="1"/>
              <a:t>Consideraciones</a:t>
            </a:r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3CDC58-E6FA-E593-A4B5-690E118FA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506" y="1658983"/>
            <a:ext cx="11352333" cy="5364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👍🏼 </a:t>
            </a:r>
            <a:r>
              <a:rPr lang="en-US" sz="2000" err="1"/>
              <a:t>Beneficios</a:t>
            </a:r>
            <a:endParaRPr lang="en-US" sz="2000"/>
          </a:p>
          <a:p>
            <a:r>
              <a:rPr lang="en-US" sz="2000"/>
              <a:t>El paso de </a:t>
            </a:r>
            <a:r>
              <a:rPr lang="en-US" sz="2000" err="1"/>
              <a:t>búsqueda</a:t>
            </a:r>
            <a:r>
              <a:rPr lang="en-US" sz="2000"/>
              <a:t> </a:t>
            </a:r>
            <a:r>
              <a:rPr lang="en-US" sz="2000" err="1"/>
              <a:t>va</a:t>
            </a:r>
            <a:r>
              <a:rPr lang="en-US" sz="2000"/>
              <a:t> a </a:t>
            </a:r>
            <a:r>
              <a:rPr lang="en-US" sz="2000" err="1"/>
              <a:t>encontrar</a:t>
            </a:r>
            <a:r>
              <a:rPr lang="en-US" sz="2000"/>
              <a:t> </a:t>
            </a:r>
            <a:r>
              <a:rPr lang="en-US" sz="2000" err="1"/>
              <a:t>todo</a:t>
            </a:r>
            <a:r>
              <a:rPr lang="en-US" sz="2000"/>
              <a:t> lo que </a:t>
            </a:r>
            <a:r>
              <a:rPr lang="en-US" sz="2000" err="1"/>
              <a:t>coincida</a:t>
            </a:r>
            <a:r>
              <a:rPr lang="en-US" sz="2000"/>
              <a:t> </a:t>
            </a:r>
            <a:r>
              <a:rPr lang="en-US" sz="2000" err="1"/>
              <a:t>semánticamente</a:t>
            </a:r>
            <a:r>
              <a:rPr lang="en-US" sz="2000"/>
              <a:t> con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err="1"/>
              <a:t>texto</a:t>
            </a:r>
            <a:r>
              <a:rPr lang="en-US" sz="2000"/>
              <a:t> o las </a:t>
            </a:r>
            <a:r>
              <a:rPr lang="en-US" sz="2000" err="1"/>
              <a:t>imágenes</a:t>
            </a:r>
            <a:r>
              <a:rPr lang="en-US" sz="2000"/>
              <a:t> del </a:t>
            </a:r>
            <a:r>
              <a:rPr lang="en-US" sz="2000" err="1"/>
              <a:t>documento</a:t>
            </a:r>
            <a:r>
              <a:rPr lang="en-US" sz="2000"/>
              <a:t>.</a:t>
            </a:r>
          </a:p>
          <a:p>
            <a:r>
              <a:rPr lang="en-US" sz="2000"/>
              <a:t>El </a:t>
            </a:r>
            <a:r>
              <a:rPr lang="en-US" sz="2000" err="1"/>
              <a:t>modelo</a:t>
            </a:r>
            <a:r>
              <a:rPr lang="en-US" sz="2000"/>
              <a:t> </a:t>
            </a:r>
            <a:r>
              <a:rPr lang="en-US" sz="2000" err="1"/>
              <a:t>va</a:t>
            </a:r>
            <a:r>
              <a:rPr lang="en-US" sz="2000"/>
              <a:t> a </a:t>
            </a:r>
            <a:r>
              <a:rPr lang="en-US" sz="2000" err="1"/>
              <a:t>tener</a:t>
            </a:r>
            <a:r>
              <a:rPr lang="en-US" sz="2000"/>
              <a:t> </a:t>
            </a:r>
            <a:r>
              <a:rPr lang="en-US" sz="2000" err="1"/>
              <a:t>acceso</a:t>
            </a:r>
            <a:r>
              <a:rPr lang="en-US" sz="2000"/>
              <a:t> a la imagen </a:t>
            </a:r>
            <a:r>
              <a:rPr lang="en-US" sz="2000" err="1"/>
              <a:t>completa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tiempo</a:t>
            </a:r>
            <a:r>
              <a:rPr lang="en-US" sz="2000"/>
              <a:t> de </a:t>
            </a:r>
            <a:r>
              <a:rPr lang="en-US" sz="2000" err="1"/>
              <a:t>inferencia</a:t>
            </a:r>
            <a:r>
              <a:rPr lang="en-US" sz="2000"/>
              <a:t>, </a:t>
            </a:r>
            <a:r>
              <a:rPr lang="en-US" sz="2000" err="1"/>
              <a:t>así</a:t>
            </a:r>
            <a:r>
              <a:rPr lang="en-US" sz="2000"/>
              <a:t> que </a:t>
            </a:r>
            <a:r>
              <a:rPr lang="en-US" sz="2000" err="1"/>
              <a:t>puede</a:t>
            </a:r>
            <a:r>
              <a:rPr lang="en-US" sz="2000"/>
              <a:t> usar </a:t>
            </a:r>
            <a:r>
              <a:rPr lang="en-US" sz="2000" err="1"/>
              <a:t>detalles</a:t>
            </a:r>
            <a:r>
              <a:rPr lang="en-US" sz="2000"/>
              <a:t> de la imagen que no </a:t>
            </a:r>
            <a:r>
              <a:rPr lang="en-US" sz="2000" err="1"/>
              <a:t>estén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err="1"/>
              <a:t>texto</a:t>
            </a:r>
            <a:r>
              <a:rPr lang="en-US" sz="2000"/>
              <a:t>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👎🏼 </a:t>
            </a:r>
            <a:r>
              <a:rPr lang="en-US" sz="2000" err="1"/>
              <a:t>Desventajas</a:t>
            </a:r>
            <a:endParaRPr lang="en-US" sz="2000"/>
          </a:p>
          <a:p>
            <a:r>
              <a:rPr lang="en-US" sz="2000"/>
              <a:t>Mayor </a:t>
            </a:r>
            <a:r>
              <a:rPr lang="en-US" sz="2000" err="1"/>
              <a:t>latencia</a:t>
            </a:r>
            <a:r>
              <a:rPr lang="en-US" sz="2000"/>
              <a:t> y </a:t>
            </a:r>
            <a:r>
              <a:rPr lang="en-US" sz="2000" err="1"/>
              <a:t>costo</a:t>
            </a:r>
            <a:r>
              <a:rPr lang="en-US" sz="2000"/>
              <a:t> </a:t>
            </a:r>
            <a:r>
              <a:rPr lang="en-US" sz="2000" err="1"/>
              <a:t>durante</a:t>
            </a:r>
            <a:r>
              <a:rPr lang="en-US" sz="2000"/>
              <a:t>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err="1"/>
              <a:t>flujo</a:t>
            </a:r>
            <a:r>
              <a:rPr lang="en-US" sz="2000"/>
              <a:t> RAG (</a:t>
            </a:r>
            <a:r>
              <a:rPr lang="en-US" sz="2000" err="1"/>
              <a:t>búsqueda</a:t>
            </a:r>
            <a:r>
              <a:rPr lang="en-US" sz="2000"/>
              <a:t> vectorial </a:t>
            </a:r>
            <a:r>
              <a:rPr lang="en-US" sz="2000" err="1"/>
              <a:t>adicional</a:t>
            </a:r>
            <a:r>
              <a:rPr lang="en-US" sz="2000"/>
              <a:t>, </a:t>
            </a:r>
            <a:r>
              <a:rPr lang="en-US" sz="2000" err="1"/>
              <a:t>más</a:t>
            </a:r>
            <a:r>
              <a:rPr lang="en-US" sz="2000"/>
              <a:t> tokens).</a:t>
            </a:r>
          </a:p>
          <a:p>
            <a:r>
              <a:rPr lang="en-US" sz="2000" err="1"/>
              <a:t>Limita</a:t>
            </a:r>
            <a:r>
              <a:rPr lang="en-US" sz="2000"/>
              <a:t> </a:t>
            </a:r>
            <a:r>
              <a:rPr lang="en-US" sz="2000" err="1"/>
              <a:t>tu</a:t>
            </a:r>
            <a:r>
              <a:rPr lang="en-US" sz="2000"/>
              <a:t> </a:t>
            </a:r>
            <a:r>
              <a:rPr lang="en-US" sz="2000" err="1"/>
              <a:t>elección</a:t>
            </a:r>
            <a:r>
              <a:rPr lang="en-US" sz="2000"/>
              <a:t> de </a:t>
            </a:r>
            <a:r>
              <a:rPr lang="en-US" sz="2000" err="1"/>
              <a:t>modelo</a:t>
            </a:r>
            <a:r>
              <a:rPr lang="en-US" sz="2000"/>
              <a:t> solo a </a:t>
            </a:r>
            <a:r>
              <a:rPr lang="en-US" sz="2000" err="1"/>
              <a:t>aquellos</a:t>
            </a:r>
            <a:r>
              <a:rPr lang="en-US" sz="2000"/>
              <a:t> con </a:t>
            </a:r>
            <a:r>
              <a:rPr lang="en-US" sz="2000" err="1"/>
              <a:t>soporte</a:t>
            </a:r>
            <a:r>
              <a:rPr lang="en-US" sz="2000"/>
              <a:t> multimodal.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💡 </a:t>
            </a:r>
            <a:r>
              <a:rPr lang="en-US" sz="2000" err="1"/>
              <a:t>Aprende</a:t>
            </a:r>
            <a:r>
              <a:rPr lang="en-US" sz="2000"/>
              <a:t> </a:t>
            </a:r>
            <a:r>
              <a:rPr lang="en-US" sz="2000" err="1"/>
              <a:t>más</a:t>
            </a:r>
            <a:endParaRPr lang="en-US" sz="2000"/>
          </a:p>
          <a:p>
            <a:r>
              <a:rPr lang="en-US" sz="2000"/>
              <a:t>Lee </a:t>
            </a:r>
            <a:r>
              <a:rPr lang="en-US" sz="2000" err="1"/>
              <a:t>el</a:t>
            </a:r>
            <a:r>
              <a:rPr lang="en-US" sz="2000"/>
              <a:t> blog de Pamela </a:t>
            </a:r>
            <a:r>
              <a:rPr lang="en-US" sz="2000" err="1"/>
              <a:t>sobre</a:t>
            </a:r>
            <a:r>
              <a:rPr lang="en-US" sz="2000"/>
              <a:t>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err="1"/>
              <a:t>proceso</a:t>
            </a:r>
            <a:r>
              <a:rPr lang="en-US" sz="2000"/>
              <a:t>: </a:t>
            </a:r>
            <a:r>
              <a:rPr lang="en-US" sz="2000">
                <a:hlinkClick r:id="rId2"/>
              </a:rPr>
              <a:t>https://aka.ms/ragchat/vision/blog</a:t>
            </a:r>
            <a:endParaRPr lang="en-US" sz="2000"/>
          </a:p>
          <a:p>
            <a:r>
              <a:rPr lang="en-US" sz="2000"/>
              <a:t>Mira la </a:t>
            </a:r>
            <a:r>
              <a:rPr lang="en-US" sz="2000" err="1"/>
              <a:t>charla</a:t>
            </a:r>
            <a:r>
              <a:rPr lang="en-US" sz="2000"/>
              <a:t> de Pamela </a:t>
            </a:r>
            <a:r>
              <a:rPr lang="en-US" sz="2000" err="1"/>
              <a:t>sobre</a:t>
            </a:r>
            <a:r>
              <a:rPr lang="en-US" sz="2000"/>
              <a:t> RAG multimedia: https://</a:t>
            </a:r>
            <a:r>
              <a:rPr lang="en-US" sz="2000" err="1"/>
              <a:t>aka.ms</a:t>
            </a:r>
            <a:r>
              <a:rPr lang="en-US" sz="2000"/>
              <a:t>/</a:t>
            </a:r>
            <a:r>
              <a:rPr lang="en-US" sz="2000" err="1"/>
              <a:t>ragdeepdive</a:t>
            </a:r>
            <a:r>
              <a:rPr lang="en-US" sz="2000"/>
              <a:t>/watch</a:t>
            </a:r>
          </a:p>
        </p:txBody>
      </p:sp>
    </p:spTree>
    <p:extLst>
      <p:ext uri="{BB962C8B-B14F-4D97-AF65-F5344CB8AC3E}">
        <p14:creationId xmlns:p14="http://schemas.microsoft.com/office/powerpoint/2010/main" val="3650527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979243"/>
            <a:ext cx="4698753" cy="3852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fontAlgn="base">
              <a:buNone/>
            </a:pPr>
            <a:r>
              <a:rPr lang="es-MX" sz="3200" dirty="0"/>
              <a:t>Clases que vienen -&gt;</a:t>
            </a:r>
            <a:r>
              <a:rPr lang="en-US" sz="3200" dirty="0"/>
              <a:t>​</a:t>
            </a:r>
          </a:p>
          <a:p>
            <a:pPr marL="0" indent="0" fontAlgn="base">
              <a:buNone/>
            </a:pPr>
            <a:r>
              <a:rPr lang="es-MX" sz="3200" u="sng" dirty="0">
                <a:hlinkClick r:id="rId3"/>
              </a:rPr>
              <a:t>aka.ms/pythonia/horas</a:t>
            </a:r>
            <a:r>
              <a:rPr lang="es-MX" sz="3200" dirty="0"/>
              <a:t>​</a:t>
            </a:r>
          </a:p>
          <a:p>
            <a:pPr marL="0" indent="0" fontAlgn="base">
              <a:buNone/>
            </a:pPr>
            <a:endParaRPr lang="es-MX" sz="3200" dirty="0"/>
          </a:p>
          <a:p>
            <a:pPr marL="0" indent="0" fontAlgn="base">
              <a:buNone/>
            </a:pPr>
            <a:r>
              <a:rPr lang="es-MX" sz="3200" dirty="0"/>
              <a:t>Horas de oficina los Jueves en Discord:​</a:t>
            </a:r>
          </a:p>
          <a:p>
            <a:pPr marL="0" indent="0" fontAlgn="base">
              <a:buNone/>
            </a:pPr>
            <a:r>
              <a:rPr lang="es-MX" sz="3200" u="sng" dirty="0">
                <a:hlinkClick r:id="rId4"/>
              </a:rPr>
              <a:t>aka.ms/pythonia/ho</a:t>
            </a:r>
            <a:r>
              <a:rPr lang="es-MX" sz="3200" dirty="0"/>
              <a:t>​</a:t>
            </a:r>
          </a:p>
          <a:p>
            <a:pPr marL="0" indent="0" fontAlgn="base">
              <a:buNone/>
            </a:pPr>
            <a:endParaRPr lang="es-MX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026930"/>
            <a:ext cx="6104131" cy="35429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🧠 10/7: LLMs ​</a:t>
            </a:r>
          </a:p>
          <a:p>
            <a:pPr fontAlgn="base"/>
            <a:r>
              <a:rPr lang="en-US" dirty="0"/>
              <a:t>↖️ 10/8: Embeddings  </a:t>
            </a:r>
            <a:r>
              <a:rPr lang="en-US" dirty="0" err="1"/>
              <a:t>vectoriales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🔍 10/9: RAG ​</a:t>
            </a:r>
          </a:p>
          <a:p>
            <a:pPr fontAlgn="base"/>
            <a:r>
              <a:rPr lang="en-US" dirty="0"/>
              <a:t>🖼10/14: Models de Visión​</a:t>
            </a:r>
          </a:p>
          <a:p>
            <a:pPr fontAlgn="base"/>
            <a:r>
              <a:rPr lang="en-US" dirty="0"/>
              <a:t>🛠️ 10/15: </a:t>
            </a:r>
            <a:r>
              <a:rPr lang="en-US" dirty="0" err="1"/>
              <a:t>Salidas</a:t>
            </a:r>
            <a:r>
              <a:rPr lang="en-US" dirty="0"/>
              <a:t> </a:t>
            </a:r>
            <a:r>
              <a:rPr lang="en-US" dirty="0" err="1"/>
              <a:t>Estructuradas</a:t>
            </a:r>
            <a:r>
              <a:rPr lang="en-US" dirty="0"/>
              <a:t> ​</a:t>
            </a:r>
          </a:p>
          <a:p>
            <a:pPr fontAlgn="base"/>
            <a:r>
              <a:rPr lang="en-US" dirty="0"/>
              <a:t>🛡️ 10/16: Calidad y </a:t>
            </a:r>
            <a:r>
              <a:rPr lang="en-US" dirty="0" err="1"/>
              <a:t>Seguridad</a:t>
            </a:r>
            <a:r>
              <a:rPr lang="en-US" dirty="0"/>
              <a:t> ​</a:t>
            </a:r>
          </a:p>
          <a:p>
            <a:pPr fontAlgn="base"/>
            <a:r>
              <a:rPr lang="en-US" dirty="0"/>
              <a:t>🛠️ 10/21: Tool calling ​</a:t>
            </a:r>
          </a:p>
          <a:p>
            <a:pPr fontAlgn="base"/>
            <a:r>
              <a:rPr lang="en-US" dirty="0"/>
              <a:t>🤖 10/22: </a:t>
            </a:r>
            <a:r>
              <a:rPr lang="en-US" dirty="0" err="1"/>
              <a:t>Agentes</a:t>
            </a:r>
            <a:r>
              <a:rPr lang="en-US" dirty="0"/>
              <a:t>​</a:t>
            </a:r>
          </a:p>
          <a:p>
            <a:pPr fontAlgn="base"/>
            <a:r>
              <a:rPr lang="en-US" dirty="0"/>
              <a:t>🔗 10/23: Model Context Protocol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DEE1D-27EE-587B-F727-98DE0768BC91}"/>
              </a:ext>
            </a:extLst>
          </p:cNvPr>
          <p:cNvSpPr txBox="1"/>
          <p:nvPr/>
        </p:nvSpPr>
        <p:spPr>
          <a:xfrm>
            <a:off x="5674333" y="5562071"/>
            <a:ext cx="7102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sng" strike="noStrike" dirty="0">
                <a:solidFill>
                  <a:srgbClr val="0066FF"/>
                </a:solidFill>
                <a:effectLst/>
                <a:latin typeface="Aptos" panose="020B0004020202020204" pitchFamily="34" charset="0"/>
                <a:hlinkClick r:id="rId5"/>
              </a:rPr>
              <a:t>aka.ms/PythonIA/recursos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​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132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s-MX"/>
              <a:t>Modelos de lenguaje multimodal</a:t>
            </a:r>
          </a:p>
          <a:p>
            <a:r>
              <a:rPr lang="es-MX"/>
              <a:t>Casos de uso populares</a:t>
            </a:r>
          </a:p>
          <a:p>
            <a:r>
              <a:rPr lang="es-MX"/>
              <a:t>Chat con imágenes</a:t>
            </a:r>
          </a:p>
          <a:p>
            <a:r>
              <a:rPr lang="es-MX"/>
              <a:t>Modelos de embeddings multimodales</a:t>
            </a:r>
          </a:p>
          <a:p>
            <a:r>
              <a:rPr lang="es-MX"/>
              <a:t>RAG con modelos de visión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2152-959D-0D14-7627-BD2BB30E0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F642-96F4-24E0-CCF3-F5703FB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¿Quieres seguir los pasos?</a:t>
            </a:r>
            <a:endParaRPr lang="es-MX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88A6A08-281E-AF47-D376-A6196C8031CB}"/>
              </a:ext>
            </a:extLst>
          </p:cNvPr>
          <p:cNvSpPr txBox="1">
            <a:spLocks/>
          </p:cNvSpPr>
          <p:nvPr/>
        </p:nvSpPr>
        <p:spPr>
          <a:xfrm>
            <a:off x="1118331" y="1876431"/>
            <a:ext cx="10235705" cy="17525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US" dirty="0"/>
              <a:t>Abre este repositorio de GitHub:</a:t>
            </a:r>
            <a:br>
              <a:rPr lang="es-US" dirty="0"/>
            </a:br>
            <a:r>
              <a:rPr lang="en-US" dirty="0">
                <a:hlinkClick r:id="rId2"/>
              </a:rPr>
              <a:t>https://aka.ms/chat-vision-app</a:t>
            </a:r>
            <a:endParaRPr lang="es-US" dirty="0"/>
          </a:p>
          <a:p>
            <a:pPr marL="514350" indent="-514350">
              <a:buFont typeface="+mj-lt"/>
              <a:buAutoNum type="arabicPeriod"/>
            </a:pPr>
            <a:r>
              <a:rPr lang="es-US" dirty="0"/>
              <a:t>Usa el botón "</a:t>
            </a:r>
            <a:r>
              <a:rPr lang="es-US" dirty="0" err="1"/>
              <a:t>Code</a:t>
            </a:r>
            <a:r>
              <a:rPr lang="es-US" dirty="0"/>
              <a:t>" para crear un GitHub </a:t>
            </a:r>
            <a:r>
              <a:rPr lang="es-US" dirty="0" err="1"/>
              <a:t>Codespace</a:t>
            </a:r>
            <a:r>
              <a:rPr lang="es-US" dirty="0"/>
              <a:t>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6BD9B0-41DA-69B4-9B98-1A21C02C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1199535" y="3628978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3FFE393-DAAA-6B05-6B21-3A59C579DF23}"/>
              </a:ext>
            </a:extLst>
          </p:cNvPr>
          <p:cNvSpPr txBox="1">
            <a:spLocks/>
          </p:cNvSpPr>
          <p:nvPr/>
        </p:nvSpPr>
        <p:spPr>
          <a:xfrm>
            <a:off x="1049416" y="6285307"/>
            <a:ext cx="10567146" cy="940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3. </a:t>
            </a:r>
            <a:r>
              <a:rPr lang="es-US"/>
              <a:t>Espera unos minutos para que se inicie el </a:t>
            </a:r>
            <a:r>
              <a:rPr lang="es-US" err="1"/>
              <a:t>Codespace</a:t>
            </a:r>
            <a:r>
              <a:rPr lang="es-US"/>
              <a:t> </a:t>
            </a:r>
            <a:r>
              <a:rPr lang="en-US"/>
              <a:t>⏱️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F32041-DB41-285E-B82C-BFF2038130B4}"/>
              </a:ext>
            </a:extLst>
          </p:cNvPr>
          <p:cNvCxnSpPr/>
          <p:nvPr/>
        </p:nvCxnSpPr>
        <p:spPr>
          <a:xfrm flipH="1">
            <a:off x="4178709" y="5820697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9B72D182-70EB-6C74-B0CC-D22110ACE3F6}"/>
              </a:ext>
            </a:extLst>
          </p:cNvPr>
          <p:cNvSpPr txBox="1"/>
          <p:nvPr/>
        </p:nvSpPr>
        <p:spPr>
          <a:xfrm>
            <a:off x="9732317" y="5401831"/>
            <a:ext cx="401817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hlinkClick r:id="rId4"/>
              </a:rPr>
              <a:t>Video guía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8219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89B-3E16-BEB1-AE31-2558378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LLMs Multimodales</a:t>
            </a:r>
          </a:p>
        </p:txBody>
      </p:sp>
    </p:spTree>
    <p:extLst>
      <p:ext uri="{BB962C8B-B14F-4D97-AF65-F5344CB8AC3E}">
        <p14:creationId xmlns:p14="http://schemas.microsoft.com/office/powerpoint/2010/main" val="119562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FF633-A11E-53E2-1F6B-BE4D6E2B8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7F20-097C-77AA-5637-D8C770793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¿</a:t>
            </a:r>
            <a:r>
              <a:rPr lang="es-MX"/>
              <a:t>Que es un LLM Multimodal?</a:t>
            </a:r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3F1AD8AD-F4CC-9AD0-43F8-C5FD0F99EC3D}"/>
              </a:ext>
            </a:extLst>
          </p:cNvPr>
          <p:cNvSpPr/>
          <p:nvPr/>
        </p:nvSpPr>
        <p:spPr bwMode="auto">
          <a:xfrm>
            <a:off x="1233252" y="2223091"/>
            <a:ext cx="1548000" cy="1163468"/>
          </a:xfrm>
          <a:prstGeom prst="roundRect">
            <a:avLst>
              <a:gd name="adj" fmla="val 8518"/>
            </a:avLst>
          </a:prstGeom>
          <a:solidFill>
            <a:srgbClr val="3A495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Natural </a:t>
            </a:r>
            <a:b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language input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A0864BB-4530-1FA6-7CDE-76E5B843DC74}"/>
              </a:ext>
            </a:extLst>
          </p:cNvPr>
          <p:cNvGrpSpPr/>
          <p:nvPr/>
        </p:nvGrpSpPr>
        <p:grpSpPr>
          <a:xfrm>
            <a:off x="2778207" y="4328644"/>
            <a:ext cx="8218640" cy="1888879"/>
            <a:chOff x="2778207" y="4328644"/>
            <a:chExt cx="8218640" cy="1888879"/>
          </a:xfrm>
        </p:grpSpPr>
        <p:cxnSp>
          <p:nvCxnSpPr>
            <p:cNvPr id="16" name="Straight Arrow Connector 15" descr="Arrow going from Model to Probability distribution. ">
              <a:extLst>
                <a:ext uri="{FF2B5EF4-FFF2-40B4-BE49-F238E27FC236}">
                  <a16:creationId xmlns:a16="http://schemas.microsoft.com/office/drawing/2014/main" id="{923E6C81-6C08-14A0-F5DB-7A7AE05BCD9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778207" y="5101649"/>
              <a:ext cx="1751883" cy="0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30000">
                    <a:schemeClr val="tx1"/>
                  </a:gs>
                </a:gsLst>
                <a:lin ang="0" scaled="1"/>
                <a:tileRect/>
              </a:gra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3B1962-751A-AB58-6529-A3FEB5D6C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950" y="4328644"/>
              <a:ext cx="2680741" cy="1546009"/>
            </a:xfrm>
            <a:prstGeom prst="roundRect">
              <a:avLst>
                <a:gd name="adj" fmla="val 5065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B87E47E-4188-0A8C-D13C-6ACA3A906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16409" y="5768443"/>
              <a:ext cx="2680741" cy="449080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</a:rPr>
                <a:t>Probability distribution</a:t>
              </a:r>
            </a:p>
          </p:txBody>
        </p:sp>
        <p:cxnSp>
          <p:nvCxnSpPr>
            <p:cNvPr id="21" name="Straight Arrow Connector 20" descr="Arrow going from Probability distribution to Natural language output. &#10;">
              <a:extLst>
                <a:ext uri="{FF2B5EF4-FFF2-40B4-BE49-F238E27FC236}">
                  <a16:creationId xmlns:a16="http://schemas.microsoft.com/office/drawing/2014/main" id="{4CB1C570-B96A-E7E0-AF62-258E0E4BE04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3691" y="5101648"/>
              <a:ext cx="2058365" cy="1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30000">
                    <a:schemeClr val="tx1"/>
                  </a:gs>
                </a:gsLst>
                <a:lin ang="0" scaled="1"/>
                <a:tileRect/>
              </a:gra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4E70B4-EA39-AD36-D50F-FF5C8D5D828E}"/>
                </a:ext>
              </a:extLst>
            </p:cNvPr>
            <p:cNvSpPr txBox="1"/>
            <p:nvPr/>
          </p:nvSpPr>
          <p:spPr>
            <a:xfrm>
              <a:off x="7693189" y="5195058"/>
              <a:ext cx="175870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  <a:cs typeface="Segoe UI Semibold" panose="020B0502040204020203" pitchFamily="34" charset="0"/>
                </a:rPr>
                <a:t>Decoding +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ptos" panose="020B0004020202020204" pitchFamily="34" charset="0"/>
                  <a:cs typeface="Segoe UI Semibold" panose="020B0502040204020203" pitchFamily="34" charset="0"/>
                </a:rPr>
                <a:t>Post-processing</a:t>
              </a:r>
            </a:p>
          </p:txBody>
        </p:sp>
        <p:sp>
          <p:nvSpPr>
            <p:cNvPr id="23" name="Rectangle: Rounded Corners 10">
              <a:extLst>
                <a:ext uri="{FF2B5EF4-FFF2-40B4-BE49-F238E27FC236}">
                  <a16:creationId xmlns:a16="http://schemas.microsoft.com/office/drawing/2014/main" id="{A78B0A54-F6A5-23BA-F1D8-72A0ED754DF7}"/>
                </a:ext>
              </a:extLst>
            </p:cNvPr>
            <p:cNvSpPr/>
            <p:nvPr/>
          </p:nvSpPr>
          <p:spPr bwMode="auto">
            <a:xfrm>
              <a:off x="9451893" y="4328644"/>
              <a:ext cx="1544954" cy="1546008"/>
            </a:xfrm>
            <a:prstGeom prst="roundRect">
              <a:avLst>
                <a:gd name="adj" fmla="val 5010"/>
              </a:avLst>
            </a:prstGeom>
            <a:solidFill>
              <a:srgbClr val="3A4953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</a:rPr>
                <a:t>Natural </a:t>
              </a:r>
              <a:b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</a:rPr>
              </a:b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</a:rPr>
                <a:t>language output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</a:endParaRPr>
            </a:p>
          </p:txBody>
        </p:sp>
      </p:grp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BB75892E-091F-BB0B-4338-ACAD5035903F}"/>
              </a:ext>
            </a:extLst>
          </p:cNvPr>
          <p:cNvSpPr/>
          <p:nvPr/>
        </p:nvSpPr>
        <p:spPr bwMode="auto">
          <a:xfrm>
            <a:off x="10368584" y="2223091"/>
            <a:ext cx="1548000" cy="1163468"/>
          </a:xfrm>
          <a:prstGeom prst="roundRect">
            <a:avLst>
              <a:gd name="adj" fmla="val 8518"/>
            </a:avLst>
          </a:prstGeom>
          <a:solidFill>
            <a:srgbClr val="3A495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Image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7100F2C-8CD3-6CA1-02CC-11927D8333FB}"/>
              </a:ext>
            </a:extLst>
          </p:cNvPr>
          <p:cNvGrpSpPr/>
          <p:nvPr/>
        </p:nvGrpSpPr>
        <p:grpSpPr>
          <a:xfrm>
            <a:off x="1214804" y="3547504"/>
            <a:ext cx="7696115" cy="1758972"/>
            <a:chOff x="1214804" y="3547504"/>
            <a:chExt cx="7696115" cy="1758972"/>
          </a:xfrm>
        </p:grpSpPr>
        <p:grpSp>
          <p:nvGrpSpPr>
            <p:cNvPr id="9" name="Group 8" descr="Arrow leading Tokens to Model ">
              <a:extLst>
                <a:ext uri="{FF2B5EF4-FFF2-40B4-BE49-F238E27FC236}">
                  <a16:creationId xmlns:a16="http://schemas.microsoft.com/office/drawing/2014/main" id="{21F89530-AA75-9544-4771-40D3147E1894}"/>
                </a:ext>
              </a:extLst>
            </p:cNvPr>
            <p:cNvGrpSpPr/>
            <p:nvPr/>
          </p:nvGrpSpPr>
          <p:grpSpPr>
            <a:xfrm>
              <a:off x="2004712" y="3547504"/>
              <a:ext cx="3460303" cy="1133226"/>
              <a:chOff x="1985662" y="2600156"/>
              <a:chExt cx="4170594" cy="1733442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2BF15B4-9115-1B1A-675E-9E51D86DB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6256" y="2600156"/>
                <a:ext cx="0" cy="622015"/>
              </a:xfrm>
              <a:prstGeom prst="straightConnector1">
                <a:avLst/>
              </a:prstGeom>
              <a:ln w="19050">
                <a:gradFill flip="none" rotWithShape="1">
                  <a:gsLst>
                    <a:gs pos="0">
                      <a:srgbClr val="8DE971">
                        <a:alpha val="0"/>
                      </a:srgbClr>
                    </a:gs>
                    <a:gs pos="59000">
                      <a:schemeClr val="tx1"/>
                    </a:gs>
                  </a:gsLst>
                  <a:lin ang="5400000" scaled="1"/>
                  <a:tileRect/>
                </a:gradFill>
                <a:headEnd type="none" w="lg" len="med"/>
                <a:tailEnd type="none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A694AEE9-FD6B-E39E-F8A3-964F433C58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5815946" y="3039606"/>
                <a:ext cx="339783" cy="339783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D02864B-FE1E-88D1-0E8A-08927F307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6227" y="3379388"/>
                <a:ext cx="3828937" cy="0"/>
              </a:xfrm>
              <a:prstGeom prst="line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1241B44E-4640-90E7-1D09-90F06FA11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6200000">
                <a:off x="1985662" y="3379391"/>
                <a:ext cx="339783" cy="339783"/>
              </a:xfrm>
              <a:prstGeom prst="arc">
                <a:avLst/>
              </a:prstGeom>
              <a:ln w="19050" cap="rnd">
                <a:solidFill>
                  <a:schemeClr val="tx1"/>
                </a:solidFill>
                <a:headEnd type="none" w="sm" len="sm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A44B584-C0FE-7E38-1CF1-9D699999B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591206" y="3937598"/>
                <a:ext cx="7920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: Rounded Corners 10">
              <a:extLst>
                <a:ext uri="{FF2B5EF4-FFF2-40B4-BE49-F238E27FC236}">
                  <a16:creationId xmlns:a16="http://schemas.microsoft.com/office/drawing/2014/main" id="{6C07BB29-F049-A826-FB57-91BBD0E45C95}"/>
                </a:ext>
              </a:extLst>
            </p:cNvPr>
            <p:cNvSpPr/>
            <p:nvPr/>
          </p:nvSpPr>
          <p:spPr bwMode="auto">
            <a:xfrm>
              <a:off x="1214804" y="4813093"/>
              <a:ext cx="1548000" cy="4933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28000">
                        <a:srgbClr val="FFFFFF"/>
                      </a:gs>
                      <a:gs pos="53147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Aptos" panose="020B0004020202020204" pitchFamily="34" charset="0"/>
                  <a:cs typeface="Segoe UI"/>
                </a:rPr>
                <a:t>Model</a:t>
              </a:r>
              <a:endPara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cs typeface="Segoe UI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72DECC-64C5-2662-76D9-B85594EC3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910919" y="3547504"/>
              <a:ext cx="0" cy="406693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59000">
                    <a:schemeClr val="tx1"/>
                  </a:gs>
                </a:gsLst>
                <a:lin ang="5400000" scaled="1"/>
                <a:tileRect/>
              </a:gradFill>
              <a:headEnd type="none" w="lg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EEA0553-ADC6-5EEE-A7F0-14D7FF3B4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8517641" y="3664586"/>
              <a:ext cx="222161" cy="562651"/>
            </a:xfrm>
            <a:prstGeom prst="arc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3362E92-919E-5076-F3B3-2EB047706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7225" y="4056991"/>
              <a:ext cx="6340381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7EDA5F3-F2B9-3DD3-9B1A-485415620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48423" y="4421966"/>
              <a:ext cx="51783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BB4B4BF-C2ED-9036-657F-5674CEDA6794}"/>
              </a:ext>
            </a:extLst>
          </p:cNvPr>
          <p:cNvGrpSpPr/>
          <p:nvPr/>
        </p:nvGrpSpPr>
        <p:grpSpPr>
          <a:xfrm>
            <a:off x="2781252" y="2115577"/>
            <a:ext cx="7631912" cy="1276122"/>
            <a:chOff x="2781252" y="2115577"/>
            <a:chExt cx="7631912" cy="127612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024796-85D4-094D-22BE-5CFCB2075146}"/>
                </a:ext>
              </a:extLst>
            </p:cNvPr>
            <p:cNvSpPr/>
            <p:nvPr/>
          </p:nvSpPr>
          <p:spPr>
            <a:xfrm>
              <a:off x="8167719" y="2115577"/>
              <a:ext cx="1503420" cy="81355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 descr="Arrow leading to tokens ">
              <a:extLst>
                <a:ext uri="{FF2B5EF4-FFF2-40B4-BE49-F238E27FC236}">
                  <a16:creationId xmlns:a16="http://schemas.microsoft.com/office/drawing/2014/main" id="{4B0A28BC-AC03-9B26-DD59-1A44C81ACA2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2781252" y="2804825"/>
              <a:ext cx="1207274" cy="0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30000">
                    <a:schemeClr val="tx1"/>
                  </a:gs>
                </a:gsLst>
                <a:lin ang="0" scaled="1"/>
                <a:tileRect/>
              </a:gra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B95963-AF26-7476-9DD3-5DEDBCFE3915}"/>
                </a:ext>
              </a:extLst>
            </p:cNvPr>
            <p:cNvSpPr txBox="1"/>
            <p:nvPr/>
          </p:nvSpPr>
          <p:spPr>
            <a:xfrm>
              <a:off x="2874621" y="2880248"/>
              <a:ext cx="96085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latin typeface="Segoe UI Semibold" panose="020B0502040204020203" pitchFamily="34" charset="0"/>
                  <a:cs typeface="Segoe UI Semibold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spc="-20">
                  <a:latin typeface="+mn-lt"/>
                </a:rPr>
                <a:t>Tokenization</a:t>
              </a:r>
              <a:endParaRPr kumimoji="0" lang="en-US" sz="1400" b="0" i="0" u="none" strike="noStrike" kern="1200" cap="none" spc="-2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Semibold" panose="020B0502040204020203" pitchFamily="34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B875F16-40CC-11C5-FDEE-A43DC2EC15C5}"/>
                </a:ext>
              </a:extLst>
            </p:cNvPr>
            <p:cNvSpPr/>
            <p:nvPr/>
          </p:nvSpPr>
          <p:spPr bwMode="auto">
            <a:xfrm>
              <a:off x="4853179" y="2941699"/>
              <a:ext cx="1317775" cy="450000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</a:rPr>
                <a:t>Tokens</a:t>
              </a:r>
            </a:p>
          </p:txBody>
        </p:sp>
        <p:pic>
          <p:nvPicPr>
            <p:cNvPr id="31" name="Picture 30" descr="A screen shot of a computer&#10;&#10;AI-generated content may be incorrect.">
              <a:extLst>
                <a:ext uri="{FF2B5EF4-FFF2-40B4-BE49-F238E27FC236}">
                  <a16:creationId xmlns:a16="http://schemas.microsoft.com/office/drawing/2014/main" id="{E335F0AC-439D-08AD-453E-76A89598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2" t="57215" r="4283" b="18123"/>
            <a:stretch/>
          </p:blipFill>
          <p:spPr>
            <a:xfrm>
              <a:off x="4021716" y="2250606"/>
              <a:ext cx="3285353" cy="3688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C182858-4160-D306-4A4F-69F444B9F180}"/>
                </a:ext>
              </a:extLst>
            </p:cNvPr>
            <p:cNvSpPr/>
            <p:nvPr/>
          </p:nvSpPr>
          <p:spPr bwMode="auto">
            <a:xfrm>
              <a:off x="8242881" y="2937592"/>
              <a:ext cx="1317775" cy="450000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>
                  <a:solidFill>
                    <a:srgbClr val="FFFFFF"/>
                  </a:solidFill>
                  <a:latin typeface="Aptos" panose="020B0004020202020204" pitchFamily="34" charset="0"/>
                </a:rPr>
                <a:t>Encodings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</a:endParaRPr>
            </a:p>
          </p:txBody>
        </p:sp>
        <p:cxnSp>
          <p:nvCxnSpPr>
            <p:cNvPr id="33" name="Straight Arrow Connector 32" descr="Arrow leading to tokens ">
              <a:extLst>
                <a:ext uri="{FF2B5EF4-FFF2-40B4-BE49-F238E27FC236}">
                  <a16:creationId xmlns:a16="http://schemas.microsoft.com/office/drawing/2014/main" id="{B3266CA0-4287-A283-0CFC-41F012FAA53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71138" y="2782603"/>
              <a:ext cx="742026" cy="0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30000">
                    <a:schemeClr val="tx1"/>
                  </a:gs>
                </a:gsLst>
                <a:lin ang="0" scaled="1"/>
                <a:tileRect/>
              </a:gra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6DD95C-B272-E419-3A9A-3B91486FE93D}"/>
                </a:ext>
              </a:extLst>
            </p:cNvPr>
            <p:cNvSpPr txBox="1"/>
            <p:nvPr/>
          </p:nvSpPr>
          <p:spPr>
            <a:xfrm>
              <a:off x="3984181" y="2664897"/>
              <a:ext cx="346030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1300" b="0" i="0">
                  <a:solidFill>
                    <a:srgbClr val="35374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7088 1417 110255 15634 27226 402 220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6BDD28-CDAF-5557-DCA0-56362D37A7A1}"/>
                </a:ext>
              </a:extLst>
            </p:cNvPr>
            <p:cNvSpPr/>
            <p:nvPr/>
          </p:nvSpPr>
          <p:spPr>
            <a:xfrm>
              <a:off x="4010872" y="2250606"/>
              <a:ext cx="3433617" cy="686212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44F7F8D-B851-ABB3-2FBF-8630C9D512A9}"/>
                </a:ext>
              </a:extLst>
            </p:cNvPr>
            <p:cNvSpPr txBox="1"/>
            <p:nvPr/>
          </p:nvSpPr>
          <p:spPr>
            <a:xfrm>
              <a:off x="8141934" y="2115579"/>
              <a:ext cx="1548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/>
              <a:r>
                <a:rPr lang="en-US" sz="1600" b="0" i="0">
                  <a:solidFill>
                    <a:srgbClr val="35374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85417 139521</a:t>
              </a:r>
            </a:p>
            <a:p>
              <a:pPr algn="l" rtl="0"/>
              <a:r>
                <a:rPr lang="en-US" sz="1600" b="0" i="0">
                  <a:solidFill>
                    <a:srgbClr val="35374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49243 98213</a:t>
              </a:r>
            </a:p>
            <a:p>
              <a:pPr algn="l" rtl="0"/>
              <a:r>
                <a:rPr lang="en-US" sz="1600" b="0" i="0">
                  <a:solidFill>
                    <a:srgbClr val="35374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61745 175938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514F008-95CF-1849-CB52-50EBB4686C4C}"/>
              </a:ext>
            </a:extLst>
          </p:cNvPr>
          <p:cNvSpPr txBox="1"/>
          <p:nvPr/>
        </p:nvSpPr>
        <p:spPr>
          <a:xfrm>
            <a:off x="1205863" y="6389284"/>
            <a:ext cx="8465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https://magazine.sebastianraschka.com/p/understanding-multimodal-llms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CBACDD-82AC-16BB-D948-5090E12D8A7F}"/>
              </a:ext>
            </a:extLst>
          </p:cNvPr>
          <p:cNvSpPr txBox="1"/>
          <p:nvPr/>
        </p:nvSpPr>
        <p:spPr>
          <a:xfrm>
            <a:off x="1125180" y="1618509"/>
            <a:ext cx="10406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Además</a:t>
            </a:r>
            <a:r>
              <a:rPr lang="en-US" sz="2000"/>
              <a:t> de </a:t>
            </a:r>
            <a:r>
              <a:rPr lang="en-US" sz="2000" err="1"/>
              <a:t>texto</a:t>
            </a:r>
            <a:r>
              <a:rPr lang="en-US" sz="2000"/>
              <a:t>, un LLM multimodal </a:t>
            </a:r>
            <a:r>
              <a:rPr lang="en-US" sz="2000" err="1"/>
              <a:t>puede</a:t>
            </a:r>
            <a:r>
              <a:rPr lang="en-US" sz="2000"/>
              <a:t> </a:t>
            </a:r>
            <a:r>
              <a:rPr lang="en-US" sz="2000" err="1"/>
              <a:t>aceptar</a:t>
            </a:r>
            <a:r>
              <a:rPr lang="en-US" sz="2000"/>
              <a:t> </a:t>
            </a:r>
            <a:r>
              <a:rPr lang="en-US" sz="2000" err="1"/>
              <a:t>imágenes</a:t>
            </a:r>
            <a:r>
              <a:rPr lang="en-US" sz="2000"/>
              <a:t> y, a </a:t>
            </a:r>
            <a:r>
              <a:rPr lang="en-US" sz="2000" err="1"/>
              <a:t>veces</a:t>
            </a:r>
            <a:r>
              <a:rPr lang="en-US" sz="2000"/>
              <a:t>, </a:t>
            </a:r>
            <a:r>
              <a:rPr lang="en-US" sz="2000" err="1"/>
              <a:t>vídeo</a:t>
            </a:r>
            <a:r>
              <a:rPr lang="en-US" sz="2000"/>
              <a:t>/audio.</a:t>
            </a:r>
          </a:p>
        </p:txBody>
      </p:sp>
    </p:spTree>
    <p:extLst>
      <p:ext uri="{BB962C8B-B14F-4D97-AF65-F5344CB8AC3E}">
        <p14:creationId xmlns:p14="http://schemas.microsoft.com/office/powerpoint/2010/main" val="258336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0299-76D2-E093-C2D7-B3DBF89B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229D-436D-0EA4-14CF-2BEBADC5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LLMs Multi Modales en Azure/GitHub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B0FDE3-E554-EC2D-DC66-A3C558B4D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95715"/>
              </p:ext>
            </p:extLst>
          </p:nvPr>
        </p:nvGraphicFramePr>
        <p:xfrm>
          <a:off x="1173481" y="1911976"/>
          <a:ext cx="10513422" cy="35643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034">
                  <a:extLst>
                    <a:ext uri="{9D8B030D-6E8A-4147-A177-3AD203B41FA5}">
                      <a16:colId xmlns:a16="http://schemas.microsoft.com/office/drawing/2014/main" val="1383439416"/>
                    </a:ext>
                  </a:extLst>
                </a:gridCol>
                <a:gridCol w="3778829">
                  <a:extLst>
                    <a:ext uri="{9D8B030D-6E8A-4147-A177-3AD203B41FA5}">
                      <a16:colId xmlns:a16="http://schemas.microsoft.com/office/drawing/2014/main" val="2597956376"/>
                    </a:ext>
                  </a:extLst>
                </a:gridCol>
                <a:gridCol w="4106559">
                  <a:extLst>
                    <a:ext uri="{9D8B030D-6E8A-4147-A177-3AD203B41FA5}">
                      <a16:colId xmlns:a16="http://schemas.microsoft.com/office/drawing/2014/main" val="270009724"/>
                    </a:ext>
                  </a:extLst>
                </a:gridCol>
              </a:tblGrid>
              <a:tr h="469717">
                <a:tc>
                  <a:txBody>
                    <a:bodyPr/>
                    <a:lstStyle/>
                    <a:p>
                      <a:r>
                        <a:rPr lang="en-US" sz="2000"/>
                        <a:t>Creator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¿</a:t>
                      </a:r>
                      <a:r>
                        <a:rPr lang="en-US" sz="2000" err="1"/>
                        <a:t>Cómo</a:t>
                      </a:r>
                      <a:r>
                        <a:rPr lang="en-US" sz="2000"/>
                        <a:t> acceder?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47763"/>
                  </a:ext>
                </a:extLst>
              </a:tr>
              <a:tr h="991546">
                <a:tc>
                  <a:txBody>
                    <a:bodyPr/>
                    <a:lstStyle/>
                    <a:p>
                      <a:r>
                        <a:rPr lang="en-US" sz="2000" baseline="0"/>
                        <a:t>OpenAI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GPT-4o,</a:t>
                      </a:r>
                    </a:p>
                    <a:p>
                      <a:r>
                        <a:rPr lang="en-US" sz="2000" baseline="0" dirty="0"/>
                        <a:t>GPT-4o-mini, GPT-5, GPT-5-mini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Azure OpenAI,</a:t>
                      </a:r>
                    </a:p>
                    <a:p>
                      <a:r>
                        <a:rPr lang="en-US" sz="2000" baseline="0" dirty="0"/>
                        <a:t>GitHub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00249"/>
                  </a:ext>
                </a:extLst>
              </a:tr>
              <a:tr h="653652">
                <a:tc>
                  <a:txBody>
                    <a:bodyPr/>
                    <a:lstStyle/>
                    <a:p>
                      <a:r>
                        <a:rPr lang="en-US" sz="2000" baseline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Phi4-multimodal-instruct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Azure AI Services,</a:t>
                      </a:r>
                    </a:p>
                    <a:p>
                      <a:r>
                        <a:rPr lang="en-US" sz="2000" baseline="0"/>
                        <a:t>GitHub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18395"/>
                  </a:ext>
                </a:extLst>
              </a:tr>
              <a:tr h="653652"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/>
                        <a:t>Llama-3.2-Vision-instruct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Azure AI Services,</a:t>
                      </a:r>
                    </a:p>
                    <a:p>
                      <a:r>
                        <a:rPr lang="en-US" sz="2000" baseline="0" dirty="0"/>
                        <a:t>GitHub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414120"/>
                  </a:ext>
                </a:extLst>
              </a:tr>
              <a:tr h="653652"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Mistral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Small, 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Azure AI Services,</a:t>
                      </a:r>
                    </a:p>
                    <a:p>
                      <a:r>
                        <a:rPr lang="en-US" sz="2000" baseline="0" dirty="0"/>
                        <a:t>GitHub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8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88A1CD-C13B-6CFA-66C9-A0024B7FB71E}"/>
              </a:ext>
            </a:extLst>
          </p:cNvPr>
          <p:cNvSpPr txBox="1"/>
          <p:nvPr/>
        </p:nvSpPr>
        <p:spPr>
          <a:xfrm>
            <a:off x="1173481" y="5903914"/>
            <a:ext cx="4985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hlinkClick r:id="rId3"/>
              </a:rPr>
              <a:t>https://github.com/marketplace/models</a:t>
            </a: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2D73A-6A6D-BD37-DFB9-FCBE71882E91}"/>
              </a:ext>
            </a:extLst>
          </p:cNvPr>
          <p:cNvSpPr txBox="1"/>
          <p:nvPr/>
        </p:nvSpPr>
        <p:spPr>
          <a:xfrm>
            <a:off x="1190620" y="6329469"/>
            <a:ext cx="7457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hlinkClick r:id="rId4"/>
              </a:rPr>
              <a:t>https://ai.azure.com/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80352-E2B7-6036-09E6-7E78C189F9A8}"/>
              </a:ext>
            </a:extLst>
          </p:cNvPr>
          <p:cNvSpPr txBox="1"/>
          <p:nvPr/>
        </p:nvSpPr>
        <p:spPr>
          <a:xfrm>
            <a:off x="1173481" y="5478359"/>
            <a:ext cx="8486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hlinkClick r:id="rId5"/>
              </a:rPr>
              <a:t>https://azure.microsoft.com/products/ai-services/openai-service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78908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CAF7-AA53-B1D6-C896-909932CFB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B355-527B-2248-FDC5-AE365018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Enviando imágenes con el SDK de OpenAI en Python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66B1FB-9E8D-E8FC-8845-DC8FD6507DA6}"/>
              </a:ext>
            </a:extLst>
          </p:cNvPr>
          <p:cNvSpPr/>
          <p:nvPr/>
        </p:nvSpPr>
        <p:spPr>
          <a:xfrm>
            <a:off x="1140823" y="1783821"/>
            <a:ext cx="10533941" cy="4313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1D949-7C06-2F0B-30B1-69D879D9BDB6}"/>
              </a:ext>
            </a:extLst>
          </p:cNvPr>
          <p:cNvSpPr txBox="1"/>
          <p:nvPr/>
        </p:nvSpPr>
        <p:spPr>
          <a:xfrm>
            <a:off x="1210492" y="1850298"/>
            <a:ext cx="1060859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 = [{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"Who is pictured in this thumbnail?"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 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"image_url"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"url"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"https://i.ytimg.com/vi/toR644E--w8/hq720.jpg"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 = openai_client.chat.completions.create(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=messages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ED7B8-263F-52CA-BF5D-098B269FAF33}"/>
              </a:ext>
            </a:extLst>
          </p:cNvPr>
          <p:cNvSpPr txBox="1"/>
          <p:nvPr/>
        </p:nvSpPr>
        <p:spPr>
          <a:xfrm>
            <a:off x="1119088" y="6177618"/>
            <a:ext cx="9775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https://aka.ms/chat-vision-app</a:t>
            </a:r>
            <a:r>
              <a:rPr lang="en-US" sz="2400"/>
              <a:t> : notebooks/</a:t>
            </a:r>
            <a:r>
              <a:rPr lang="en-US" sz="2400" err="1"/>
              <a:t>chat_vision.ipynb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734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3507</Words>
  <Application>Microsoft Macintosh PowerPoint</Application>
  <PresentationFormat>Widescreen</PresentationFormat>
  <Paragraphs>441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Aptos</vt:lpstr>
      <vt:lpstr>Aptos Display</vt:lpstr>
      <vt:lpstr>Aptos Display (Headings)</vt:lpstr>
      <vt:lpstr>Arial</vt:lpstr>
      <vt:lpstr>Calibri</vt:lpstr>
      <vt:lpstr>Consolas</vt:lpstr>
      <vt:lpstr>Menlo</vt:lpstr>
      <vt:lpstr>Segoe UI</vt:lpstr>
      <vt:lpstr>Segoe UI Semibold</vt:lpstr>
      <vt:lpstr>Segoe UI Semilight</vt:lpstr>
      <vt:lpstr>Wingdings</vt:lpstr>
      <vt:lpstr>Office Theme</vt:lpstr>
      <vt:lpstr>1_Office Theme</vt:lpstr>
      <vt:lpstr>PowerPoint Presentation</vt:lpstr>
      <vt:lpstr>PowerPoint Presentation</vt:lpstr>
      <vt:lpstr>Python + IA</vt:lpstr>
      <vt:lpstr>Agenda</vt:lpstr>
      <vt:lpstr>¿Quieres seguir los pasos?</vt:lpstr>
      <vt:lpstr>LLMs Multimodales</vt:lpstr>
      <vt:lpstr>¿Que es un LLM Multimodal?</vt:lpstr>
      <vt:lpstr>LLMs Multi Modales en Azure/GitHub</vt:lpstr>
      <vt:lpstr>Enviando imágenes con el SDK de OpenAI en Python</vt:lpstr>
      <vt:lpstr>Enviando imágenes con URI codificado en base64</vt:lpstr>
      <vt:lpstr>Casos de uso populares</vt:lpstr>
      <vt:lpstr>Enviando documentos que (aún) no son imágenes</vt:lpstr>
      <vt:lpstr>Convirtiendo PDFs a imágenes</vt:lpstr>
      <vt:lpstr>Multimodal LLMs para OCR?</vt:lpstr>
      <vt:lpstr>Construyendo apps con modelos de visión</vt:lpstr>
      <vt:lpstr>Open-source template: chat con visión</vt:lpstr>
      <vt:lpstr>Chat con visión: Flow</vt:lpstr>
      <vt:lpstr>Chat con visión: App architecture</vt:lpstr>
      <vt:lpstr>Codificando imágenes en el frontend (simplificado)</vt:lpstr>
      <vt:lpstr>Manejando imágenes en el backend (simplificado)</vt:lpstr>
      <vt:lpstr>Otras formas de manejar el upload de imágenes</vt:lpstr>
      <vt:lpstr>Modelos de embeddings multimodales</vt:lpstr>
      <vt:lpstr>¿Quieres seguir los pasos?</vt:lpstr>
      <vt:lpstr>Azure AI Vision: Multimodal embeddings API</vt:lpstr>
      <vt:lpstr>Azure AI Vision: Usando la API con Python</vt:lpstr>
      <vt:lpstr>Vector search con multimodal embeddings</vt:lpstr>
      <vt:lpstr>Open source template: Image search</vt:lpstr>
      <vt:lpstr>RAG con modelos de visión</vt:lpstr>
      <vt:lpstr>Open-source template: RAG con vision support</vt:lpstr>
      <vt:lpstr>RAG con visión: Flow</vt:lpstr>
      <vt:lpstr>Ingesta de datos </vt:lpstr>
      <vt:lpstr>Las figuras deben poder citarse</vt:lpstr>
      <vt:lpstr>Un solo bloque en el índice: texto e imágenes</vt:lpstr>
      <vt:lpstr>RAG con visión: System prompt</vt:lpstr>
      <vt:lpstr>RAG con visión: System prompt</vt:lpstr>
      <vt:lpstr>RAG con visión: Chat completion messages</vt:lpstr>
      <vt:lpstr>RAG con visión: Consideraciones</vt:lpstr>
      <vt:lpstr>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lastModifiedBy>Gwyneth Peña-Siguenza</cp:lastModifiedBy>
  <cp:revision>5</cp:revision>
  <dcterms:created xsi:type="dcterms:W3CDTF">2025-02-24T19:33:09Z</dcterms:created>
  <dcterms:modified xsi:type="dcterms:W3CDTF">2025-10-13T12:46:22Z</dcterms:modified>
</cp:coreProperties>
</file>